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0"/>
  </p:notesMasterIdLst>
  <p:sldIdLst>
    <p:sldId id="256" r:id="rId2"/>
    <p:sldId id="258" r:id="rId3"/>
    <p:sldId id="257" r:id="rId4"/>
    <p:sldId id="259" r:id="rId5"/>
    <p:sldId id="260" r:id="rId6"/>
    <p:sldId id="292" r:id="rId7"/>
    <p:sldId id="262" r:id="rId8"/>
    <p:sldId id="293" r:id="rId9"/>
    <p:sldId id="294" r:id="rId10"/>
    <p:sldId id="295" r:id="rId11"/>
    <p:sldId id="296" r:id="rId12"/>
    <p:sldId id="298" r:id="rId13"/>
    <p:sldId id="299" r:id="rId14"/>
    <p:sldId id="270" r:id="rId15"/>
    <p:sldId id="300" r:id="rId16"/>
    <p:sldId id="301" r:id="rId17"/>
    <p:sldId id="303" r:id="rId18"/>
    <p:sldId id="267" r:id="rId19"/>
    <p:sldId id="302" r:id="rId20"/>
    <p:sldId id="275" r:id="rId21"/>
    <p:sldId id="308" r:id="rId22"/>
    <p:sldId id="310" r:id="rId23"/>
    <p:sldId id="277" r:id="rId24"/>
    <p:sldId id="304" r:id="rId25"/>
    <p:sldId id="307" r:id="rId26"/>
    <p:sldId id="305" r:id="rId27"/>
    <p:sldId id="281" r:id="rId28"/>
    <p:sldId id="282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A3603"/>
    <a:srgbClr val="FC5C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61404" autoAdjust="0"/>
  </p:normalViewPr>
  <p:slideViewPr>
    <p:cSldViewPr snapToGrid="0">
      <p:cViewPr>
        <p:scale>
          <a:sx n="66" d="100"/>
          <a:sy n="66" d="100"/>
        </p:scale>
        <p:origin x="271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2125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34431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333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444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fe0a63d014_0_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dirty="0"/>
          </a:p>
        </p:txBody>
      </p:sp>
      <p:sp>
        <p:nvSpPr>
          <p:cNvPr id="344" name="Google Shape;344;g2fe0a63d014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" name="Google Shape;2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05524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6237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1402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fe0a63d014_0_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dirty="0"/>
          </a:p>
        </p:txBody>
      </p:sp>
      <p:sp>
        <p:nvSpPr>
          <p:cNvPr id="317" name="Google Shape;317;g2fe0a63d01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/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5765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d992c550f_0_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" name="Google Shape;240;g2fd992c550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ff96c64ae5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81" name="Google Shape;381;g2ff96c64a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buFontTx/>
              <a:buChar char="-"/>
            </a:pPr>
            <a:endParaRPr lang="ru-RU" sz="1200" b="0" i="0" u="none" strike="noStrike" cap="none" dirty="0">
              <a:solidFill>
                <a:srgbClr val="000000"/>
              </a:solidFill>
              <a:effectLst/>
              <a:latin typeface="Calibri"/>
              <a:cs typeface="Calibri"/>
              <a:sym typeface="Calibri"/>
            </a:endParaRPr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9457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indent="0" rtl="0">
              <a:buFontTx/>
              <a:buNone/>
            </a:pPr>
            <a:endParaRPr lang="ru-RU" sz="1200" b="0" i="0" u="none" strike="noStrike" cap="none" dirty="0">
              <a:solidFill>
                <a:srgbClr val="000000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10520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e15aaf833_1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Google Shape;395;g2fe15aaf833_1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b="0" dirty="0"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74389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84346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0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fe15aaf833_1_1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2fe15aaf833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fe15aaf833_1_1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g2fe15aaf833_1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fd992c550f_0_6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" name="Google Shape;246;g2fd992c550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d992c550f_0_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g2fd992c550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fe0a63d014_0_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5" name="Google Shape;285;g2fe0a63d01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395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7652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fe0a63d014_0_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ru-RU" dirty="0"/>
          </a:p>
        </p:txBody>
      </p:sp>
      <p:sp>
        <p:nvSpPr>
          <p:cNvPr id="277" name="Google Shape;277;g2fe0a63d01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178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hyperlink" Target="https://tantorlabs.ru/" TargetMode="Externa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tantorlabs.ru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Два объекта">
  <p:cSld name="12_Два объекта">
    <p:bg>
      <p:bgPr>
        <a:solidFill>
          <a:srgbClr val="0C0C0C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Google Shape;13;p2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4" name="Google Shape;14;p2" descr="Рисунок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122" y="615050"/>
            <a:ext cx="2208484" cy="87784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588961" y="2858489"/>
            <a:ext cx="887443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6" name="Google Shape;16;p2"/>
          <p:cNvCxnSpPr/>
          <p:nvPr/>
        </p:nvCxnSpPr>
        <p:spPr>
          <a:xfrm flipH="1">
            <a:off x="10570524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588955" y="4392622"/>
            <a:ext cx="8874428" cy="122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" name="Google Shape;1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Пустой слайд">
  <p:cSld name="3_Пустой слайд">
    <p:bg>
      <p:bgPr>
        <a:solidFill>
          <a:srgbClr val="0C0C0C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1" descr="Рисунок 33"/>
          <p:cNvPicPr preferRelativeResize="0"/>
          <p:nvPr/>
        </p:nvPicPr>
        <p:blipFill rotWithShape="1">
          <a:blip r:embed="rId2">
            <a:alphaModFix/>
          </a:blip>
          <a:srcRect b="51461"/>
          <a:stretch/>
        </p:blipFill>
        <p:spPr>
          <a:xfrm flipH="1">
            <a:off x="10520522" y="5102859"/>
            <a:ext cx="1671478" cy="17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1" descr="Рисунок 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962" y="615051"/>
            <a:ext cx="1458920" cy="57990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588962" y="2461418"/>
            <a:ext cx="7549198" cy="220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_Два объекта">
  <p:cSld name="9_Два объекта">
    <p:bg>
      <p:bgPr>
        <a:solidFill>
          <a:srgbClr val="0C0C0C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Google Shape;94;p12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5" name="Google Shape;95;p12" descr="Рисунок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122" y="615050"/>
            <a:ext cx="2208484" cy="87784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>
            <a:off x="588961" y="1875475"/>
            <a:ext cx="8179119" cy="9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97" name="Google Shape;97;p12"/>
          <p:cNvCxnSpPr/>
          <p:nvPr/>
        </p:nvCxnSpPr>
        <p:spPr>
          <a:xfrm flipH="1">
            <a:off x="10570524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2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01" name="Google Shape;101;p12"/>
          <p:cNvCxnSpPr/>
          <p:nvPr/>
        </p:nvCxnSpPr>
        <p:spPr>
          <a:xfrm flipH="1">
            <a:off x="4660973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2" name="Google Shape;102;p12"/>
          <p:cNvSpPr txBox="1"/>
          <p:nvPr/>
        </p:nvSpPr>
        <p:spPr>
          <a:xfrm>
            <a:off x="4660973" y="6000990"/>
            <a:ext cx="2009522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5C2B"/>
              </a:buClr>
              <a:buSzPts val="1800"/>
              <a:buFont typeface="Arial"/>
              <a:buNone/>
            </a:pPr>
            <a:r>
              <a:rPr lang="ru-RU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www.tantorlabs.ru</a:t>
            </a:r>
            <a:endParaRPr sz="1800" b="0" i="0" u="none" strike="noStrike" cap="none">
              <a:solidFill>
                <a:srgbClr val="FC5C2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889" y="4313868"/>
            <a:ext cx="2078328" cy="2078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Два объекта">
  <p:cSld name="10_Два объекта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13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588961" y="2858489"/>
            <a:ext cx="81791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07" name="Google Shape;107;p13"/>
          <p:cNvCxnSpPr/>
          <p:nvPr/>
        </p:nvCxnSpPr>
        <p:spPr>
          <a:xfrm flipH="1">
            <a:off x="10570524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588955" y="4392622"/>
            <a:ext cx="8179117" cy="1229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13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12" name="Google Shape;112;p13"/>
          <p:cNvGrpSpPr/>
          <p:nvPr/>
        </p:nvGrpSpPr>
        <p:grpSpPr>
          <a:xfrm>
            <a:off x="588955" y="615050"/>
            <a:ext cx="2220267" cy="877847"/>
            <a:chOff x="2108783" y="1009650"/>
            <a:chExt cx="2642520" cy="1044797"/>
          </a:xfrm>
        </p:grpSpPr>
        <p:sp>
          <p:nvSpPr>
            <p:cNvPr id="113" name="Google Shape;113;p13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1" name="Google Shape;121;p13"/>
          <p:cNvCxnSpPr/>
          <p:nvPr/>
        </p:nvCxnSpPr>
        <p:spPr>
          <a:xfrm flipH="1">
            <a:off x="10570524" y="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1_Два объекта">
  <p:cSld name="11_Два объекта"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4"/>
          <p:cNvGrpSpPr/>
          <p:nvPr/>
        </p:nvGrpSpPr>
        <p:grpSpPr>
          <a:xfrm>
            <a:off x="588956" y="614109"/>
            <a:ext cx="1469086" cy="580846"/>
            <a:chOff x="2108783" y="1009650"/>
            <a:chExt cx="2642520" cy="1044797"/>
          </a:xfrm>
        </p:grpSpPr>
        <p:sp>
          <p:nvSpPr>
            <p:cNvPr id="124" name="Google Shape;124;p14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14"/>
          <p:cNvSpPr>
            <a:spLocks noGrp="1"/>
          </p:cNvSpPr>
          <p:nvPr>
            <p:ph type="pic" idx="2"/>
          </p:nvPr>
        </p:nvSpPr>
        <p:spPr>
          <a:xfrm>
            <a:off x="8331200" y="-22225"/>
            <a:ext cx="3860800" cy="6880225"/>
          </a:xfrm>
          <a:prstGeom prst="rect">
            <a:avLst/>
          </a:prstGeom>
          <a:solidFill>
            <a:srgbClr val="797979"/>
          </a:solidFill>
          <a:ln>
            <a:noFill/>
          </a:ln>
        </p:spPr>
      </p:sp>
      <p:cxnSp>
        <p:nvCxnSpPr>
          <p:cNvPr id="133" name="Google Shape;133;p14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588961" y="2486605"/>
            <a:ext cx="70818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135" name="Google Shape;135;p14"/>
          <p:cNvCxnSpPr/>
          <p:nvPr/>
        </p:nvCxnSpPr>
        <p:spPr>
          <a:xfrm flipH="1">
            <a:off x="5776755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5776755" y="5710238"/>
            <a:ext cx="2015962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body" idx="3"/>
          </p:nvPr>
        </p:nvSpPr>
        <p:spPr>
          <a:xfrm>
            <a:off x="5776754" y="5980902"/>
            <a:ext cx="2015956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body" idx="4"/>
          </p:nvPr>
        </p:nvSpPr>
        <p:spPr>
          <a:xfrm>
            <a:off x="588955" y="5710238"/>
            <a:ext cx="4613071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4"/>
          <p:cNvSpPr txBox="1">
            <a:spLocks noGrp="1"/>
          </p:cNvSpPr>
          <p:nvPr>
            <p:ph type="body" idx="5"/>
          </p:nvPr>
        </p:nvSpPr>
        <p:spPr>
          <a:xfrm>
            <a:off x="588954" y="5980902"/>
            <a:ext cx="4613057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C0C0C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Два объекта">
  <p:cSld name="3_Два объекта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442913" y="1960488"/>
            <a:ext cx="11306174" cy="421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Два объекта">
  <p:cSld name="2_Два объекта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"/>
          <p:cNvSpPr>
            <a:spLocks noGrp="1"/>
          </p:cNvSpPr>
          <p:nvPr>
            <p:ph type="pic" idx="2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rgbClr val="C9C9C9"/>
          </a:solidFill>
          <a:ln>
            <a:noFill/>
          </a:ln>
        </p:spPr>
      </p:sp>
      <p:sp>
        <p:nvSpPr>
          <p:cNvPr id="146" name="Google Shape;146;p16"/>
          <p:cNvSpPr txBox="1">
            <a:spLocks noGrp="1"/>
          </p:cNvSpPr>
          <p:nvPr>
            <p:ph type="body" idx="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47" name="Google Shape;147;p16"/>
          <p:cNvCxnSpPr/>
          <p:nvPr/>
        </p:nvCxnSpPr>
        <p:spPr>
          <a:xfrm>
            <a:off x="44291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Google Shape;148;p16"/>
          <p:cNvSpPr txBox="1">
            <a:spLocks noGrp="1"/>
          </p:cNvSpPr>
          <p:nvPr>
            <p:ph type="body" idx="3"/>
          </p:nvPr>
        </p:nvSpPr>
        <p:spPr>
          <a:xfrm>
            <a:off x="44291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body" idx="4"/>
          </p:nvPr>
        </p:nvSpPr>
        <p:spPr>
          <a:xfrm>
            <a:off x="401669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0" name="Google Shape;150;p16"/>
          <p:cNvCxnSpPr/>
          <p:nvPr/>
        </p:nvCxnSpPr>
        <p:spPr>
          <a:xfrm>
            <a:off x="401669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1" name="Google Shape;151;p16"/>
          <p:cNvSpPr txBox="1">
            <a:spLocks noGrp="1"/>
          </p:cNvSpPr>
          <p:nvPr>
            <p:ph type="body" idx="5"/>
          </p:nvPr>
        </p:nvSpPr>
        <p:spPr>
          <a:xfrm>
            <a:off x="401669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16"/>
          <p:cNvSpPr txBox="1">
            <a:spLocks noGrp="1"/>
          </p:cNvSpPr>
          <p:nvPr>
            <p:ph type="body" idx="6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3" name="Google Shape;153;p16"/>
          <p:cNvCxnSpPr/>
          <p:nvPr/>
        </p:nvCxnSpPr>
        <p:spPr>
          <a:xfrm>
            <a:off x="44291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" name="Google Shape;154;p16"/>
          <p:cNvSpPr txBox="1">
            <a:spLocks noGrp="1"/>
          </p:cNvSpPr>
          <p:nvPr>
            <p:ph type="body" idx="7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8"/>
          </p:nvPr>
        </p:nvSpPr>
        <p:spPr>
          <a:xfrm>
            <a:off x="401669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/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56" name="Google Shape;156;p16"/>
          <p:cNvCxnSpPr/>
          <p:nvPr/>
        </p:nvCxnSpPr>
        <p:spPr>
          <a:xfrm>
            <a:off x="401669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rgbClr val="CC3B03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7" name="Google Shape;157;p16"/>
          <p:cNvSpPr txBox="1">
            <a:spLocks noGrp="1"/>
          </p:cNvSpPr>
          <p:nvPr>
            <p:ph type="body" idx="9"/>
          </p:nvPr>
        </p:nvSpPr>
        <p:spPr>
          <a:xfrm>
            <a:off x="401669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10646565" y="5312565"/>
            <a:ext cx="992332" cy="2098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442912" y="789446"/>
            <a:ext cx="64912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Только заголовок">
  <p:cSld name="1_Только заголовок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>
            <a:spLocks noGrp="1"/>
          </p:cNvSpPr>
          <p:nvPr>
            <p:ph type="title"/>
          </p:nvPr>
        </p:nvSpPr>
        <p:spPr>
          <a:xfrm>
            <a:off x="442913" y="2855829"/>
            <a:ext cx="2626882" cy="1103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7"/>
          <p:cNvSpPr/>
          <p:nvPr/>
        </p:nvSpPr>
        <p:spPr>
          <a:xfrm>
            <a:off x="3533900" y="634114"/>
            <a:ext cx="2626882" cy="5589767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9281310" y="634116"/>
            <a:ext cx="2626882" cy="5589765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4" name="Google Shape;164;p17"/>
          <p:cNvCxnSpPr/>
          <p:nvPr/>
        </p:nvCxnSpPr>
        <p:spPr>
          <a:xfrm>
            <a:off x="0" y="622388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" name="Google Shape;165;p17"/>
          <p:cNvSpPr/>
          <p:nvPr/>
        </p:nvSpPr>
        <p:spPr>
          <a:xfrm rot="10800000">
            <a:off x="11479904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9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7"/>
          <p:cNvSpPr/>
          <p:nvPr/>
        </p:nvSpPr>
        <p:spPr>
          <a:xfrm rot="10800000">
            <a:off x="5737088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9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7"/>
          <p:cNvSpPr/>
          <p:nvPr/>
        </p:nvSpPr>
        <p:spPr>
          <a:xfrm>
            <a:off x="6405308" y="634116"/>
            <a:ext cx="2626882" cy="5589765"/>
          </a:xfrm>
          <a:prstGeom prst="rect">
            <a:avLst/>
          </a:prstGeom>
          <a:solidFill>
            <a:srgbClr val="CDCDC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7"/>
          <p:cNvSpPr/>
          <p:nvPr/>
        </p:nvSpPr>
        <p:spPr>
          <a:xfrm rot="10800000">
            <a:off x="8608496" y="634114"/>
            <a:ext cx="419100" cy="419100"/>
          </a:xfrm>
          <a:prstGeom prst="round1Rect">
            <a:avLst>
              <a:gd name="adj" fmla="val 16667"/>
            </a:avLst>
          </a:prstGeom>
          <a:solidFill>
            <a:srgbClr val="79797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11638158" y="730049"/>
            <a:ext cx="1025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5912975" y="730049"/>
            <a:ext cx="67326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8766750" y="730049"/>
            <a:ext cx="102593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Arial"/>
              <a:buNone/>
            </a:pPr>
            <a:r>
              <a:rPr lang="ru-RU" sz="1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6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p17" descr="Рисунок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9835798" y="4676194"/>
            <a:ext cx="992333" cy="2098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7"/>
          <p:cNvSpPr txBox="1"/>
          <p:nvPr/>
        </p:nvSpPr>
        <p:spPr>
          <a:xfrm>
            <a:off x="3759251" y="890184"/>
            <a:ext cx="8318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4" name="Google Shape;174;p17"/>
          <p:cNvSpPr txBox="1"/>
          <p:nvPr/>
        </p:nvSpPr>
        <p:spPr>
          <a:xfrm>
            <a:off x="6638018" y="890184"/>
            <a:ext cx="8318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75" name="Google Shape;175;p17"/>
          <p:cNvSpPr txBox="1"/>
          <p:nvPr/>
        </p:nvSpPr>
        <p:spPr>
          <a:xfrm>
            <a:off x="9506464" y="890184"/>
            <a:ext cx="831851" cy="55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79999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3B17"/>
              </a:buClr>
              <a:buSzPts val="3600"/>
              <a:buFont typeface="Arial"/>
              <a:buChar char="›"/>
            </a:pPr>
            <a:r>
              <a:rPr lang="ru-RU" sz="3600" b="0" i="0" u="none" strike="noStrike" cap="none">
                <a:solidFill>
                  <a:srgbClr val="CD3B1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176" name="Google Shape;176;p17" descr="Рисунок 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4608703" y="4669728"/>
            <a:ext cx="992333" cy="2098539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/>
          <p:nvPr/>
        </p:nvSpPr>
        <p:spPr>
          <a:xfrm>
            <a:off x="6409902" y="5222831"/>
            <a:ext cx="2622289" cy="542173"/>
          </a:xfrm>
          <a:prstGeom prst="rect">
            <a:avLst/>
          </a:prstGeom>
          <a:solidFill>
            <a:srgbClr val="CC3B0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7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9" name="Google Shape;179;p17"/>
          <p:cNvSpPr txBox="1">
            <a:spLocks noGrp="1"/>
          </p:cNvSpPr>
          <p:nvPr>
            <p:ph type="body" idx="2"/>
          </p:nvPr>
        </p:nvSpPr>
        <p:spPr>
          <a:xfrm>
            <a:off x="3757317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0" name="Google Shape;180;p17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17"/>
          <p:cNvSpPr txBox="1">
            <a:spLocks noGrp="1"/>
          </p:cNvSpPr>
          <p:nvPr>
            <p:ph type="body" idx="4"/>
          </p:nvPr>
        </p:nvSpPr>
        <p:spPr>
          <a:xfrm>
            <a:off x="6638019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8080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body" idx="6"/>
          </p:nvPr>
        </p:nvSpPr>
        <p:spPr>
          <a:xfrm>
            <a:off x="9509605" y="2184400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984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3_Два объекта">
  <p:cSld name="13_Два объекта">
    <p:bg>
      <p:bgPr>
        <a:solidFill>
          <a:srgbClr val="F2F2F2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0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588961" y="1875475"/>
            <a:ext cx="8179119" cy="9725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B03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CC3B0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194" name="Google Shape;194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10570533" y="0"/>
            <a:ext cx="1621465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570532" y="3429000"/>
            <a:ext cx="1621465" cy="342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0"/>
          <p:cNvCxnSpPr/>
          <p:nvPr/>
        </p:nvCxnSpPr>
        <p:spPr>
          <a:xfrm flipH="1">
            <a:off x="12191997" y="3428999"/>
            <a:ext cx="1" cy="1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7" name="Google Shape;197;p20"/>
          <p:cNvSpPr txBox="1"/>
          <p:nvPr/>
        </p:nvSpPr>
        <p:spPr>
          <a:xfrm>
            <a:off x="4660973" y="6000990"/>
            <a:ext cx="2009522" cy="369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B03"/>
              </a:buClr>
              <a:buSzPts val="1800"/>
              <a:buFont typeface="Arial"/>
              <a:buNone/>
            </a:pPr>
            <a:r>
              <a:rPr lang="ru-RU" sz="1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www.tantorlabs.ru</a:t>
            </a:r>
            <a:endParaRPr sz="1800" b="0" i="0" u="none" strike="noStrike" cap="none">
              <a:solidFill>
                <a:srgbClr val="CC3B0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20"/>
          <p:cNvGrpSpPr/>
          <p:nvPr/>
        </p:nvGrpSpPr>
        <p:grpSpPr>
          <a:xfrm>
            <a:off x="588955" y="615050"/>
            <a:ext cx="2220267" cy="877847"/>
            <a:chOff x="2108783" y="1009650"/>
            <a:chExt cx="2642520" cy="1044797"/>
          </a:xfrm>
        </p:grpSpPr>
        <p:sp>
          <p:nvSpPr>
            <p:cNvPr id="199" name="Google Shape;199;p20"/>
            <p:cNvSpPr/>
            <p:nvPr/>
          </p:nvSpPr>
          <p:spPr>
            <a:xfrm>
              <a:off x="3645260" y="1439703"/>
              <a:ext cx="245840" cy="614552"/>
            </a:xfrm>
            <a:custGeom>
              <a:avLst/>
              <a:gdLst/>
              <a:ahLst/>
              <a:cxnLst/>
              <a:rect l="l" t="t" r="r" b="b"/>
              <a:pathLst>
                <a:path w="245840" h="614552" extrusionOk="0">
                  <a:moveTo>
                    <a:pt x="122873" y="0"/>
                  </a:moveTo>
                  <a:lnTo>
                    <a:pt x="0" y="0"/>
                  </a:lnTo>
                  <a:lnTo>
                    <a:pt x="0" y="368713"/>
                  </a:lnTo>
                  <a:cubicBezTo>
                    <a:pt x="0" y="504539"/>
                    <a:pt x="110014" y="614553"/>
                    <a:pt x="245840" y="614553"/>
                  </a:cubicBezTo>
                  <a:lnTo>
                    <a:pt x="245840" y="491776"/>
                  </a:lnTo>
                  <a:cubicBezTo>
                    <a:pt x="177832" y="491776"/>
                    <a:pt x="122968" y="436721"/>
                    <a:pt x="122968" y="368903"/>
                  </a:cubicBezTo>
                  <a:lnTo>
                    <a:pt x="122968" y="246031"/>
                  </a:lnTo>
                  <a:lnTo>
                    <a:pt x="245840" y="246031"/>
                  </a:lnTo>
                  <a:lnTo>
                    <a:pt x="245840" y="123158"/>
                  </a:lnTo>
                  <a:lnTo>
                    <a:pt x="122968" y="123158"/>
                  </a:lnTo>
                  <a:lnTo>
                    <a:pt x="122968" y="95"/>
                  </a:lnTo>
                  <a:close/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0"/>
            <p:cNvSpPr/>
            <p:nvPr/>
          </p:nvSpPr>
          <p:spPr>
            <a:xfrm>
              <a:off x="3952441" y="1562671"/>
              <a:ext cx="491680" cy="491680"/>
            </a:xfrm>
            <a:custGeom>
              <a:avLst/>
              <a:gdLst/>
              <a:ahLst/>
              <a:cxnLst/>
              <a:rect l="l" t="t" r="r" b="b"/>
              <a:pathLst>
                <a:path w="491680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381667" y="491681"/>
                    <a:pt x="491680" y="381667"/>
                    <a:pt x="491680" y="245840"/>
                  </a:cubicBezTo>
                  <a:cubicBezTo>
                    <a:pt x="491680" y="110014"/>
                    <a:pt x="381667" y="0"/>
                    <a:pt x="245840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0"/>
            <p:cNvSpPr/>
            <p:nvPr/>
          </p:nvSpPr>
          <p:spPr>
            <a:xfrm>
              <a:off x="4505463" y="1562862"/>
              <a:ext cx="245840" cy="491585"/>
            </a:xfrm>
            <a:custGeom>
              <a:avLst/>
              <a:gdLst/>
              <a:ahLst/>
              <a:cxnLst/>
              <a:rect l="l" t="t" r="r" b="b"/>
              <a:pathLst>
                <a:path w="245840" h="491585" extrusionOk="0">
                  <a:moveTo>
                    <a:pt x="95" y="245745"/>
                  </a:moveTo>
                  <a:lnTo>
                    <a:pt x="95" y="491585"/>
                  </a:lnTo>
                  <a:lnTo>
                    <a:pt x="122968" y="491585"/>
                  </a:lnTo>
                  <a:lnTo>
                    <a:pt x="122968" y="245745"/>
                  </a:lnTo>
                  <a:cubicBezTo>
                    <a:pt x="122968" y="177927"/>
                    <a:pt x="177927" y="122873"/>
                    <a:pt x="245840" y="122873"/>
                  </a:cubicBezTo>
                  <a:lnTo>
                    <a:pt x="245840" y="0"/>
                  </a:lnTo>
                  <a:cubicBezTo>
                    <a:pt x="110014" y="0"/>
                    <a:pt x="0" y="110014"/>
                    <a:pt x="0" y="24584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0"/>
            <p:cNvSpPr/>
            <p:nvPr/>
          </p:nvSpPr>
          <p:spPr>
            <a:xfrm>
              <a:off x="2538931" y="1562671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368713"/>
                  </a:moveTo>
                  <a:cubicBezTo>
                    <a:pt x="178022" y="368713"/>
                    <a:pt x="122968" y="313658"/>
                    <a:pt x="122968" y="245840"/>
                  </a:cubicBezTo>
                  <a:cubicBezTo>
                    <a:pt x="122968" y="178022"/>
                    <a:pt x="178022" y="122968"/>
                    <a:pt x="245840" y="122968"/>
                  </a:cubicBezTo>
                  <a:cubicBezTo>
                    <a:pt x="313658" y="122968"/>
                    <a:pt x="368713" y="178022"/>
                    <a:pt x="368713" y="245840"/>
                  </a:cubicBezTo>
                  <a:cubicBezTo>
                    <a:pt x="368713" y="313658"/>
                    <a:pt x="313658" y="368713"/>
                    <a:pt x="245840" y="368713"/>
                  </a:cubicBezTo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cubicBezTo>
                    <a:pt x="0" y="381667"/>
                    <a:pt x="110014" y="491681"/>
                    <a:pt x="245840" y="491681"/>
                  </a:cubicBezTo>
                  <a:cubicBezTo>
                    <a:pt x="290703" y="491681"/>
                    <a:pt x="332613" y="479489"/>
                    <a:pt x="368713" y="458533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109"/>
                    <a:pt x="381572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0"/>
            <p:cNvSpPr/>
            <p:nvPr/>
          </p:nvSpPr>
          <p:spPr>
            <a:xfrm>
              <a:off x="3092048" y="1562766"/>
              <a:ext cx="491585" cy="491680"/>
            </a:xfrm>
            <a:custGeom>
              <a:avLst/>
              <a:gdLst/>
              <a:ahLst/>
              <a:cxnLst/>
              <a:rect l="l" t="t" r="r" b="b"/>
              <a:pathLst>
                <a:path w="491585" h="491680" extrusionOk="0">
                  <a:moveTo>
                    <a:pt x="245840" y="0"/>
                  </a:moveTo>
                  <a:cubicBezTo>
                    <a:pt x="110014" y="0"/>
                    <a:pt x="0" y="110014"/>
                    <a:pt x="0" y="245840"/>
                  </a:cubicBezTo>
                  <a:lnTo>
                    <a:pt x="0" y="491681"/>
                  </a:lnTo>
                  <a:lnTo>
                    <a:pt x="122872" y="491681"/>
                  </a:lnTo>
                  <a:lnTo>
                    <a:pt x="122872" y="245840"/>
                  </a:lnTo>
                  <a:cubicBezTo>
                    <a:pt x="122872" y="178022"/>
                    <a:pt x="177832" y="122968"/>
                    <a:pt x="245840" y="122968"/>
                  </a:cubicBezTo>
                  <a:cubicBezTo>
                    <a:pt x="313849" y="122968"/>
                    <a:pt x="368713" y="178022"/>
                    <a:pt x="368713" y="245840"/>
                  </a:cubicBezTo>
                  <a:lnTo>
                    <a:pt x="368713" y="491681"/>
                  </a:lnTo>
                  <a:lnTo>
                    <a:pt x="491585" y="491681"/>
                  </a:lnTo>
                  <a:lnTo>
                    <a:pt x="491585" y="245840"/>
                  </a:lnTo>
                  <a:cubicBezTo>
                    <a:pt x="491585" y="110014"/>
                    <a:pt x="381476" y="0"/>
                    <a:pt x="245745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0"/>
            <p:cNvSpPr/>
            <p:nvPr/>
          </p:nvSpPr>
          <p:spPr>
            <a:xfrm>
              <a:off x="2108783" y="1439894"/>
              <a:ext cx="368712" cy="614457"/>
            </a:xfrm>
            <a:custGeom>
              <a:avLst/>
              <a:gdLst/>
              <a:ahLst/>
              <a:cxnLst/>
              <a:rect l="l" t="t" r="r" b="b"/>
              <a:pathLst>
                <a:path w="368712" h="614457" extrusionOk="0">
                  <a:moveTo>
                    <a:pt x="184404" y="0"/>
                  </a:moveTo>
                  <a:lnTo>
                    <a:pt x="122968" y="0"/>
                  </a:lnTo>
                  <a:lnTo>
                    <a:pt x="122968" y="122873"/>
                  </a:lnTo>
                  <a:lnTo>
                    <a:pt x="0" y="122873"/>
                  </a:lnTo>
                  <a:cubicBezTo>
                    <a:pt x="0" y="156782"/>
                    <a:pt x="13716" y="187547"/>
                    <a:pt x="36005" y="209741"/>
                  </a:cubicBezTo>
                  <a:cubicBezTo>
                    <a:pt x="58293" y="232029"/>
                    <a:pt x="88964" y="245745"/>
                    <a:pt x="122873" y="245745"/>
                  </a:cubicBezTo>
                  <a:lnTo>
                    <a:pt x="122873" y="368618"/>
                  </a:lnTo>
                  <a:cubicBezTo>
                    <a:pt x="122873" y="504444"/>
                    <a:pt x="232886" y="614458"/>
                    <a:pt x="368713" y="614458"/>
                  </a:cubicBezTo>
                  <a:lnTo>
                    <a:pt x="368713" y="491585"/>
                  </a:lnTo>
                  <a:cubicBezTo>
                    <a:pt x="300704" y="491585"/>
                    <a:pt x="245840" y="436531"/>
                    <a:pt x="245840" y="368713"/>
                  </a:cubicBezTo>
                  <a:lnTo>
                    <a:pt x="245840" y="245840"/>
                  </a:lnTo>
                  <a:lnTo>
                    <a:pt x="368713" y="245840"/>
                  </a:lnTo>
                  <a:lnTo>
                    <a:pt x="368713" y="184404"/>
                  </a:lnTo>
                  <a:cubicBezTo>
                    <a:pt x="266986" y="184404"/>
                    <a:pt x="184309" y="101822"/>
                    <a:pt x="184309" y="0"/>
                  </a:cubicBezTo>
                </a:path>
              </a:pathLst>
            </a:custGeom>
            <a:solidFill>
              <a:srgbClr val="CC3B0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20"/>
            <p:cNvSpPr/>
            <p:nvPr/>
          </p:nvSpPr>
          <p:spPr>
            <a:xfrm>
              <a:off x="2415583" y="1377886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61913" y="0"/>
                  </a:moveTo>
                  <a:cubicBezTo>
                    <a:pt x="27718" y="0"/>
                    <a:pt x="0" y="27623"/>
                    <a:pt x="0" y="61913"/>
                  </a:cubicBezTo>
                  <a:cubicBezTo>
                    <a:pt x="0" y="96202"/>
                    <a:pt x="27623" y="123825"/>
                    <a:pt x="61913" y="123825"/>
                  </a:cubicBezTo>
                  <a:cubicBezTo>
                    <a:pt x="96203" y="123825"/>
                    <a:pt x="123825" y="96202"/>
                    <a:pt x="123825" y="61913"/>
                  </a:cubicBezTo>
                  <a:cubicBezTo>
                    <a:pt x="123825" y="27623"/>
                    <a:pt x="96012" y="0"/>
                    <a:pt x="61913" y="0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0"/>
            <p:cNvSpPr/>
            <p:nvPr/>
          </p:nvSpPr>
          <p:spPr>
            <a:xfrm>
              <a:off x="2231750" y="1009650"/>
              <a:ext cx="983265" cy="623220"/>
            </a:xfrm>
            <a:custGeom>
              <a:avLst/>
              <a:gdLst/>
              <a:ahLst/>
              <a:cxnLst/>
              <a:rect l="l" t="t" r="r" b="b"/>
              <a:pathLst>
                <a:path w="983265" h="623220" extrusionOk="0">
                  <a:moveTo>
                    <a:pt x="983266" y="184404"/>
                  </a:moveTo>
                  <a:lnTo>
                    <a:pt x="983266" y="308134"/>
                  </a:lnTo>
                  <a:cubicBezTo>
                    <a:pt x="983266" y="311563"/>
                    <a:pt x="982980" y="315182"/>
                    <a:pt x="982980" y="318611"/>
                  </a:cubicBezTo>
                  <a:cubicBezTo>
                    <a:pt x="982885" y="321564"/>
                    <a:pt x="982885" y="324612"/>
                    <a:pt x="982599" y="327565"/>
                  </a:cubicBezTo>
                  <a:cubicBezTo>
                    <a:pt x="982313" y="331946"/>
                    <a:pt x="981932" y="336423"/>
                    <a:pt x="981647" y="340805"/>
                  </a:cubicBezTo>
                  <a:cubicBezTo>
                    <a:pt x="981551" y="342995"/>
                    <a:pt x="981266" y="345186"/>
                    <a:pt x="980980" y="347472"/>
                  </a:cubicBezTo>
                  <a:cubicBezTo>
                    <a:pt x="980504" y="352139"/>
                    <a:pt x="979837" y="356902"/>
                    <a:pt x="979265" y="361569"/>
                  </a:cubicBezTo>
                  <a:cubicBezTo>
                    <a:pt x="979075" y="363188"/>
                    <a:pt x="978789" y="364617"/>
                    <a:pt x="978503" y="366236"/>
                  </a:cubicBezTo>
                  <a:cubicBezTo>
                    <a:pt x="977646" y="371380"/>
                    <a:pt x="976789" y="376523"/>
                    <a:pt x="975646" y="381762"/>
                  </a:cubicBezTo>
                  <a:cubicBezTo>
                    <a:pt x="975646" y="382048"/>
                    <a:pt x="975551" y="382334"/>
                    <a:pt x="975551" y="382715"/>
                  </a:cubicBezTo>
                  <a:cubicBezTo>
                    <a:pt x="956596" y="474631"/>
                    <a:pt x="903637" y="554069"/>
                    <a:pt x="830199" y="607028"/>
                  </a:cubicBezTo>
                  <a:cubicBezTo>
                    <a:pt x="830199" y="606933"/>
                    <a:pt x="830104" y="606743"/>
                    <a:pt x="830104" y="606647"/>
                  </a:cubicBezTo>
                  <a:cubicBezTo>
                    <a:pt x="822008" y="612458"/>
                    <a:pt x="813626" y="617982"/>
                    <a:pt x="805148" y="623221"/>
                  </a:cubicBezTo>
                  <a:cubicBezTo>
                    <a:pt x="780098" y="587121"/>
                    <a:pt x="747522" y="556736"/>
                    <a:pt x="709517" y="534353"/>
                  </a:cubicBezTo>
                  <a:cubicBezTo>
                    <a:pt x="790670" y="500444"/>
                    <a:pt x="849630" y="424148"/>
                    <a:pt x="858965" y="333185"/>
                  </a:cubicBezTo>
                  <a:cubicBezTo>
                    <a:pt x="858965" y="332804"/>
                    <a:pt x="859060" y="332518"/>
                    <a:pt x="859060" y="332232"/>
                  </a:cubicBezTo>
                  <a:cubicBezTo>
                    <a:pt x="859822" y="324136"/>
                    <a:pt x="860298" y="316040"/>
                    <a:pt x="860298" y="307658"/>
                  </a:cubicBezTo>
                  <a:cubicBezTo>
                    <a:pt x="860298" y="298704"/>
                    <a:pt x="859822" y="184404"/>
                    <a:pt x="859822" y="184404"/>
                  </a:cubicBezTo>
                  <a:cubicBezTo>
                    <a:pt x="859822" y="150686"/>
                    <a:pt x="832580" y="123444"/>
                    <a:pt x="798862" y="123444"/>
                  </a:cubicBezTo>
                  <a:lnTo>
                    <a:pt x="383096" y="123444"/>
                  </a:lnTo>
                  <a:cubicBezTo>
                    <a:pt x="381762" y="123349"/>
                    <a:pt x="380524" y="123158"/>
                    <a:pt x="379190" y="123158"/>
                  </a:cubicBezTo>
                  <a:cubicBezTo>
                    <a:pt x="375761" y="123063"/>
                    <a:pt x="372142" y="122873"/>
                    <a:pt x="368713" y="122873"/>
                  </a:cubicBezTo>
                  <a:cubicBezTo>
                    <a:pt x="232886" y="122873"/>
                    <a:pt x="122873" y="232886"/>
                    <a:pt x="122873" y="368713"/>
                  </a:cubicBezTo>
                  <a:lnTo>
                    <a:pt x="0" y="368713"/>
                  </a:lnTo>
                  <a:cubicBezTo>
                    <a:pt x="-95" y="165068"/>
                    <a:pt x="164973" y="0"/>
                    <a:pt x="368713" y="0"/>
                  </a:cubicBezTo>
                  <a:lnTo>
                    <a:pt x="798862" y="0"/>
                  </a:lnTo>
                  <a:cubicBezTo>
                    <a:pt x="900589" y="0"/>
                    <a:pt x="983266" y="82582"/>
                    <a:pt x="983266" y="184404"/>
                  </a:cubicBezTo>
                </a:path>
              </a:pathLst>
            </a:custGeom>
            <a:solidFill>
              <a:srgbClr val="F2662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43"/>
                <a:buFont typeface="Arial"/>
                <a:buNone/>
              </a:pPr>
              <a:endParaRPr sz="2143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07" name="Google Shape;207;p20"/>
          <p:cNvCxnSpPr/>
          <p:nvPr/>
        </p:nvCxnSpPr>
        <p:spPr>
          <a:xfrm flipH="1">
            <a:off x="1055609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20"/>
          <p:cNvCxnSpPr/>
          <p:nvPr/>
        </p:nvCxnSpPr>
        <p:spPr>
          <a:xfrm flipH="1">
            <a:off x="469869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" name="Google Shape;20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2889" y="4425018"/>
            <a:ext cx="1945301" cy="194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Два объекта">
  <p:cSld name="1_Два объекта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21"/>
          <p:cNvSpPr txBox="1">
            <a:spLocks noGrp="1"/>
          </p:cNvSpPr>
          <p:nvPr>
            <p:ph type="body" idx="1"/>
          </p:nvPr>
        </p:nvSpPr>
        <p:spPr>
          <a:xfrm>
            <a:off x="442913" y="1962303"/>
            <a:ext cx="5058727" cy="4228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098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Font typeface="Noto Sans Symbols"/>
              <a:buChar char="❑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21"/>
          <p:cNvSpPr txBox="1">
            <a:spLocks noGrp="1"/>
          </p:cNvSpPr>
          <p:nvPr>
            <p:ph type="body" idx="2"/>
          </p:nvPr>
        </p:nvSpPr>
        <p:spPr>
          <a:xfrm>
            <a:off x="6020166" y="1962303"/>
            <a:ext cx="5728922" cy="4228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21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Два объекта">
  <p:cSld name="4_Два объекта">
    <p:bg>
      <p:bgPr>
        <a:solidFill>
          <a:srgbClr val="0C0C0C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8331200" y="-22225"/>
            <a:ext cx="3860800" cy="6880225"/>
          </a:xfrm>
          <a:prstGeom prst="rect">
            <a:avLst/>
          </a:prstGeom>
          <a:solidFill>
            <a:srgbClr val="797979"/>
          </a:solidFill>
          <a:ln>
            <a:noFill/>
          </a:ln>
        </p:spPr>
      </p:sp>
      <p:cxnSp>
        <p:nvCxnSpPr>
          <p:cNvPr id="23" name="Google Shape;23;p3"/>
          <p:cNvCxnSpPr/>
          <p:nvPr/>
        </p:nvCxnSpPr>
        <p:spPr>
          <a:xfrm flipH="1">
            <a:off x="588962" y="-22225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4" name="Google Shape;24;p3" descr="Рисунок 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9122" y="615051"/>
            <a:ext cx="1458920" cy="57990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588961" y="2486605"/>
            <a:ext cx="7081837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26" name="Google Shape;26;p3"/>
          <p:cNvCxnSpPr/>
          <p:nvPr/>
        </p:nvCxnSpPr>
        <p:spPr>
          <a:xfrm flipH="1">
            <a:off x="5776755" y="-44450"/>
            <a:ext cx="1" cy="6902450"/>
          </a:xfrm>
          <a:prstGeom prst="straightConnector1">
            <a:avLst/>
          </a:prstGeom>
          <a:noFill/>
          <a:ln w="12700" cap="flat" cmpd="sng">
            <a:solidFill>
              <a:srgbClr val="FFFFFF">
                <a:alpha val="20000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5776755" y="5710238"/>
            <a:ext cx="2015962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3"/>
          </p:nvPr>
        </p:nvSpPr>
        <p:spPr>
          <a:xfrm>
            <a:off x="5776754" y="5980902"/>
            <a:ext cx="2015956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4"/>
          </p:nvPr>
        </p:nvSpPr>
        <p:spPr>
          <a:xfrm>
            <a:off x="588955" y="5710238"/>
            <a:ext cx="4613071" cy="270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5"/>
          </p:nvPr>
        </p:nvSpPr>
        <p:spPr>
          <a:xfrm>
            <a:off x="588954" y="5980902"/>
            <a:ext cx="4613057" cy="61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2004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3pPr>
            <a:lvl4pPr marL="182880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4pPr>
            <a:lvl5pPr marL="228600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Только заголовок">
  <p:cSld name="4_Только заголовок">
    <p:bg>
      <p:bgPr>
        <a:solidFill>
          <a:srgbClr val="0C0C0C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8" name="Google Shape;218;p23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19" name="Google Shape;219;p23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Пустой слайд">
  <p:cSld name="1_Пустой слайд">
    <p:bg>
      <p:bgPr>
        <a:solidFill>
          <a:srgbClr val="0C0C0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2" name="Google Shape;222;p24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23" name="Google Shape;223;p24" descr="Рисунок 33"/>
          <p:cNvPicPr preferRelativeResize="0"/>
          <p:nvPr/>
        </p:nvPicPr>
        <p:blipFill rotWithShape="1">
          <a:blip r:embed="rId2">
            <a:alphaModFix/>
          </a:blip>
          <a:srcRect b="51461"/>
          <a:stretch/>
        </p:blipFill>
        <p:spPr>
          <a:xfrm rot="-5400000">
            <a:off x="2781989" y="4510694"/>
            <a:ext cx="1671478" cy="17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 descr="Рисунок 7"/>
          <p:cNvPicPr preferRelativeResize="0"/>
          <p:nvPr/>
        </p:nvPicPr>
        <p:blipFill rotWithShape="1">
          <a:blip r:embed="rId3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4"/>
          <p:cNvCxnSpPr/>
          <p:nvPr/>
        </p:nvCxnSpPr>
        <p:spPr>
          <a:xfrm>
            <a:off x="0" y="6223882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535353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226" name="Google Shape;226;p24"/>
          <p:cNvCxnSpPr/>
          <p:nvPr/>
        </p:nvCxnSpPr>
        <p:spPr>
          <a:xfrm flipH="1">
            <a:off x="4498107" y="-3108"/>
            <a:ext cx="1" cy="6864216"/>
          </a:xfrm>
          <a:prstGeom prst="straightConnector1">
            <a:avLst/>
          </a:prstGeom>
          <a:noFill/>
          <a:ln w="12700" cap="flat" cmpd="sng">
            <a:solidFill>
              <a:srgbClr val="535353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Два объекта">
  <p:cSld name="8_Два объекта">
    <p:bg>
      <p:bgPr>
        <a:solidFill>
          <a:srgbClr val="0C0C0C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Google Shape;33;p4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4" name="Google Shape;34;p4"/>
          <p:cNvSpPr>
            <a:spLocks noGrp="1"/>
          </p:cNvSpPr>
          <p:nvPr>
            <p:ph type="pic" idx="2"/>
          </p:nvPr>
        </p:nvSpPr>
        <p:spPr>
          <a:xfrm>
            <a:off x="7368017" y="0"/>
            <a:ext cx="4823983" cy="6858000"/>
          </a:xfrm>
          <a:prstGeom prst="rect">
            <a:avLst/>
          </a:prstGeom>
          <a:solidFill>
            <a:srgbClr val="C9C9C9"/>
          </a:solidFill>
          <a:ln>
            <a:noFill/>
          </a:ln>
        </p:spPr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649128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442913" y="1981199"/>
            <a:ext cx="6491287" cy="424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›"/>
              <a:defRPr>
                <a:solidFill>
                  <a:schemeClr val="lt1"/>
                </a:solidFill>
              </a:defRPr>
            </a:lvl1pPr>
            <a:lvl2pPr marL="914400" lvl="1" indent="-3098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•"/>
              <a:defRPr>
                <a:solidFill>
                  <a:schemeClr val="lt1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Два объекта">
  <p:cSld name="7_Два объекта">
    <p:bg>
      <p:bgPr>
        <a:solidFill>
          <a:srgbClr val="0C0C0C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0" name="Google Shape;40;p5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442913" y="1981199"/>
            <a:ext cx="11306174" cy="4242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›"/>
              <a:defRPr>
                <a:solidFill>
                  <a:schemeClr val="lt1"/>
                </a:solidFill>
              </a:defRPr>
            </a:lvl1pPr>
            <a:lvl2pPr marL="914400" lvl="1" indent="-30988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Char char="•"/>
              <a:defRPr>
                <a:solidFill>
                  <a:schemeClr val="lt1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3pPr>
            <a:lvl4pPr marL="1828800" lvl="3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4pPr>
            <a:lvl5pPr marL="2286000" lvl="4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Два объекта">
  <p:cSld name="6_Два объекта">
    <p:bg>
      <p:bgPr>
        <a:solidFill>
          <a:srgbClr val="0C0C0C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442913" y="1977556"/>
            <a:ext cx="5058727" cy="434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6690360" y="1977556"/>
            <a:ext cx="5058727" cy="4346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9" name="Google Shape;49;p6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6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Два объекта">
  <p:cSld name="5_Два объекта">
    <p:bg>
      <p:bgPr>
        <a:solidFill>
          <a:srgbClr val="0C0C0C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44291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4" name="Google Shape;54;p7"/>
          <p:cNvCxnSpPr/>
          <p:nvPr/>
        </p:nvCxnSpPr>
        <p:spPr>
          <a:xfrm>
            <a:off x="44291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4291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3"/>
          </p:nvPr>
        </p:nvSpPr>
        <p:spPr>
          <a:xfrm>
            <a:off x="4637247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7" name="Google Shape;57;p7"/>
          <p:cNvCxnSpPr/>
          <p:nvPr/>
        </p:nvCxnSpPr>
        <p:spPr>
          <a:xfrm>
            <a:off x="4637246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8" name="Google Shape;58;p7"/>
          <p:cNvSpPr txBox="1">
            <a:spLocks noGrp="1"/>
          </p:cNvSpPr>
          <p:nvPr>
            <p:ph type="body" idx="4"/>
          </p:nvPr>
        </p:nvSpPr>
        <p:spPr>
          <a:xfrm>
            <a:off x="4637247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5"/>
          </p:nvPr>
        </p:nvSpPr>
        <p:spPr>
          <a:xfrm>
            <a:off x="44291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0" name="Google Shape;60;p7"/>
          <p:cNvCxnSpPr/>
          <p:nvPr/>
        </p:nvCxnSpPr>
        <p:spPr>
          <a:xfrm>
            <a:off x="44291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Google Shape;61;p7"/>
          <p:cNvSpPr txBox="1">
            <a:spLocks noGrp="1"/>
          </p:cNvSpPr>
          <p:nvPr>
            <p:ph type="body" idx="6"/>
          </p:nvPr>
        </p:nvSpPr>
        <p:spPr>
          <a:xfrm>
            <a:off x="44291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7"/>
          </p:nvPr>
        </p:nvSpPr>
        <p:spPr>
          <a:xfrm>
            <a:off x="4637247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3" name="Google Shape;63;p7"/>
          <p:cNvCxnSpPr/>
          <p:nvPr/>
        </p:nvCxnSpPr>
        <p:spPr>
          <a:xfrm>
            <a:off x="4637246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4" name="Google Shape;64;p7"/>
          <p:cNvSpPr txBox="1">
            <a:spLocks noGrp="1"/>
          </p:cNvSpPr>
          <p:nvPr>
            <p:ph type="body" idx="8"/>
          </p:nvPr>
        </p:nvSpPr>
        <p:spPr>
          <a:xfrm>
            <a:off x="4637247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5" name="Google Shape;65;p7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66" name="Google Shape;66;p7" descr="Рисунок 7"/>
          <p:cNvPicPr preferRelativeResize="0"/>
          <p:nvPr/>
        </p:nvPicPr>
        <p:blipFill rotWithShape="1">
          <a:blip r:embed="rId2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>
            <a:spLocks noGrp="1"/>
          </p:cNvSpPr>
          <p:nvPr>
            <p:ph type="body" idx="9"/>
          </p:nvPr>
        </p:nvSpPr>
        <p:spPr>
          <a:xfrm>
            <a:off x="8831583" y="2435378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8" name="Google Shape;68;p7"/>
          <p:cNvCxnSpPr/>
          <p:nvPr/>
        </p:nvCxnSpPr>
        <p:spPr>
          <a:xfrm>
            <a:off x="8831582" y="2359131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9" name="Google Shape;69;p7"/>
          <p:cNvSpPr txBox="1">
            <a:spLocks noGrp="1"/>
          </p:cNvSpPr>
          <p:nvPr>
            <p:ph type="body" idx="13"/>
          </p:nvPr>
        </p:nvSpPr>
        <p:spPr>
          <a:xfrm>
            <a:off x="8831583" y="2881443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 txBox="1">
            <a:spLocks noGrp="1"/>
          </p:cNvSpPr>
          <p:nvPr>
            <p:ph type="body" idx="14"/>
          </p:nvPr>
        </p:nvSpPr>
        <p:spPr>
          <a:xfrm>
            <a:off x="8831583" y="4613039"/>
            <a:ext cx="2917507" cy="3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1" name="Google Shape;71;p7"/>
          <p:cNvCxnSpPr/>
          <p:nvPr/>
        </p:nvCxnSpPr>
        <p:spPr>
          <a:xfrm>
            <a:off x="8831582" y="4536792"/>
            <a:ext cx="1147763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2" name="Google Shape;72;p7"/>
          <p:cNvSpPr txBox="1">
            <a:spLocks noGrp="1"/>
          </p:cNvSpPr>
          <p:nvPr>
            <p:ph type="body" idx="15"/>
          </p:nvPr>
        </p:nvSpPr>
        <p:spPr>
          <a:xfrm>
            <a:off x="8831583" y="5059104"/>
            <a:ext cx="2917507" cy="116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/>
            </a:lvl2pPr>
            <a:lvl3pPr marL="1371600" lvl="2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Только заголовок">
  <p:cSld name="2_Только заголовок">
    <p:bg>
      <p:bgPr>
        <a:solidFill>
          <a:srgbClr val="0C0C0C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 amt="21000"/>
            </a:blip>
            <a:stretch>
              <a:fillRect/>
            </a:stretch>
          </a:blipFill>
          <a:ln>
            <a:noFill/>
          </a:ln>
        </p:spPr>
      </p:pic>
      <p:cxnSp>
        <p:nvCxnSpPr>
          <p:cNvPr id="76" name="Google Shape;76;p8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402272" y="4064393"/>
            <a:ext cx="8475806" cy="1924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78" name="Google Shape;78;p8" descr="Рисунок 7"/>
          <p:cNvPicPr preferRelativeResize="0"/>
          <p:nvPr/>
        </p:nvPicPr>
        <p:blipFill rotWithShape="1">
          <a:blip r:embed="rId3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Только заголовок">
  <p:cSld name="3_Только заголовок">
    <p:bg>
      <p:bgPr>
        <a:solidFill>
          <a:srgbClr val="0C0C0C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вставленный-фильм.png"/>
          <p:cNvPicPr preferRelativeResize="0"/>
          <p:nvPr/>
        </p:nvPicPr>
        <p:blipFill rotWithShape="1">
          <a:blip r:embed="rId2">
            <a:alphaModFix amt="38195"/>
          </a:blip>
          <a:srcRect l="629"/>
          <a:stretch/>
        </p:blipFill>
        <p:spPr>
          <a:xfrm>
            <a:off x="0" y="0"/>
            <a:ext cx="12157788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9"/>
          <p:cNvCxnSpPr/>
          <p:nvPr/>
        </p:nvCxnSpPr>
        <p:spPr>
          <a:xfrm>
            <a:off x="0" y="634117"/>
            <a:ext cx="12192000" cy="1"/>
          </a:xfrm>
          <a:prstGeom prst="straightConnector1">
            <a:avLst/>
          </a:prstGeom>
          <a:noFill/>
          <a:ln w="12700" cap="flat" cmpd="sng">
            <a:solidFill>
              <a:srgbClr val="32323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402272" y="812070"/>
            <a:ext cx="925491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83" name="Google Shape;83;p9" descr="Рисунок 7"/>
          <p:cNvPicPr preferRelativeResize="0"/>
          <p:nvPr/>
        </p:nvPicPr>
        <p:blipFill rotWithShape="1">
          <a:blip r:embed="rId3">
            <a:alphaModFix amt="26733"/>
          </a:blip>
          <a:srcRect/>
          <a:stretch/>
        </p:blipFill>
        <p:spPr>
          <a:xfrm>
            <a:off x="442912" y="172173"/>
            <a:ext cx="714465" cy="283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Пустой слайд">
  <p:cSld name="2_Пустой слайд">
    <p:bg>
      <p:bgPr>
        <a:solidFill>
          <a:srgbClr val="0C0C0C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0" descr="andrew-kliatskyi-ZV79vhL6ppk-unsplash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 flipH="1">
            <a:off x="2666530" y="-2685026"/>
            <a:ext cx="6858939" cy="12193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0" descr="Рисунок 33"/>
          <p:cNvPicPr preferRelativeResize="0"/>
          <p:nvPr/>
        </p:nvPicPr>
        <p:blipFill rotWithShape="1">
          <a:blip r:embed="rId3">
            <a:alphaModFix/>
          </a:blip>
          <a:srcRect b="51461"/>
          <a:stretch/>
        </p:blipFill>
        <p:spPr>
          <a:xfrm flipH="1">
            <a:off x="10520522" y="5102859"/>
            <a:ext cx="1671478" cy="176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0" descr="Рисунок 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962" y="615051"/>
            <a:ext cx="1458920" cy="5799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588962" y="2461418"/>
            <a:ext cx="7549198" cy="2202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500"/>
              <a:buFont typeface="Arial"/>
              <a:buNone/>
              <a:defRPr sz="35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42912" y="789446"/>
            <a:ext cx="113061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42911" y="2346960"/>
            <a:ext cx="11306175" cy="3868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000"/>
              <a:buFont typeface="Inter Tight"/>
              <a:buChar char="›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988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/>
          <p:nvPr/>
        </p:nvSpPr>
        <p:spPr>
          <a:xfrm>
            <a:off x="11380051" y="214712"/>
            <a:ext cx="575310" cy="16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fld id="{00000000-1234-1234-1234-123412341234}" type="slidenum">
              <a:rPr lang="ru-RU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442913" y="172173"/>
            <a:ext cx="714464" cy="28399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1"/>
          <p:cNvCxnSpPr/>
          <p:nvPr/>
        </p:nvCxnSpPr>
        <p:spPr>
          <a:xfrm>
            <a:off x="0" y="634117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CDCDC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442911" y="6344069"/>
            <a:ext cx="7663948" cy="236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b" anchorCtr="0">
            <a:noAutofit/>
          </a:bodyPr>
          <a:lstStyle>
            <a:lvl1pPr marR="0" lvl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833"/>
              <a:buFont typeface="Arial"/>
              <a:buNone/>
              <a:defRPr sz="833" b="0" i="1" u="none" strike="noStrike" cap="none">
                <a:solidFill>
                  <a:srgbClr val="9A9A9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>
            <a:spLocks noGrp="1"/>
          </p:cNvSpPr>
          <p:nvPr>
            <p:ph type="title"/>
          </p:nvPr>
        </p:nvSpPr>
        <p:spPr>
          <a:xfrm>
            <a:off x="588961" y="2858489"/>
            <a:ext cx="817911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Анонимизация данных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с использованием </a:t>
            </a:r>
            <a:r>
              <a:rPr lang="ru-RU" dirty="0" err="1">
                <a:solidFill>
                  <a:schemeClr val="bg1"/>
                </a:solidFill>
                <a:highlight>
                  <a:srgbClr val="000000"/>
                </a:highlight>
              </a:rPr>
              <a:t>pg_anon</a:t>
            </a:r>
            <a:endParaRPr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357762"/>
            <a:ext cx="7958151" cy="354773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</a:t>
            </a: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id,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md5(email) || '@abc.com' as 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</a:t>
            </a:r>
            <a:r>
              <a:rPr lang="ru-RU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хэширование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login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users;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              	email                    |  login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----+------------------------------------------+----------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1 |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385513d80895c4c5e19c91d1df9eacae@abc.com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2 |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9f4c0c30f85b0353c4d5fe3c9cc633e3@abc.com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3 | </a:t>
            </a:r>
            <a:r>
              <a:rPr lang="en-US" sz="1800" dirty="0">
                <a:solidFill>
                  <a:srgbClr val="CCCCCC"/>
                </a:solidFill>
                <a:highlight>
                  <a:srgbClr val="00008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e4e9fe7090f5be634be77db8f86e453c@abc.com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4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854819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Просмотр данных с применением фильтра (правила маскирования):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207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081538"/>
            <a:ext cx="7958151" cy="242061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из таблицы-источника в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 </a:t>
            </a: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файл (с маскированием)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md5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||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'@abc.com'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</a:t>
            </a: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хэширование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endParaRPr lang="en-US" sz="1800" b="1" dirty="0">
              <a:solidFill>
                <a:srgbClr val="739ECA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'/</a:t>
            </a:r>
            <a:r>
              <a:rPr lang="en-US" sz="1800" b="1" dirty="0" err="1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/users_anonymized.csv'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5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881174" y="4706184"/>
            <a:ext cx="7958150" cy="1875592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$ cat /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/users_anonymized.csv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1,385513d80895c4c5e19c91d1df9eacae@abc.com,user1001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2,9f4c0c30f85b0353c4d5fe3c9cc633e3@abc.com,user1002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3,e4e9fe7090f5be634be77db8f86e453c@abc.com,user1003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578594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Экспорт данных с применением фильтра (правила маскирования):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445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800080"/>
                </a:highlight>
              </a:rPr>
              <a:t>Импорт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[1]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Google Shape;279;p31">
            <a:extLst>
              <a:ext uri="{FF2B5EF4-FFF2-40B4-BE49-F238E27FC236}">
                <a16:creationId xmlns:a16="http://schemas.microsoft.com/office/drawing/2014/main" id="{663AA464-71E1-5532-718C-1DF445F140C1}"/>
              </a:ext>
            </a:extLst>
          </p:cNvPr>
          <p:cNvSpPr txBox="1"/>
          <p:nvPr/>
        </p:nvSpPr>
        <p:spPr>
          <a:xfrm>
            <a:off x="2100250" y="2214325"/>
            <a:ext cx="6910400" cy="180522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table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 err="1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 err="1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bigserial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4" name="Google Shape;282;p31">
            <a:extLst>
              <a:ext uri="{FF2B5EF4-FFF2-40B4-BE49-F238E27FC236}">
                <a16:creationId xmlns:a16="http://schemas.microsoft.com/office/drawing/2014/main" id="{15C59C21-71A2-7A74-D625-1B3730EF36D4}"/>
              </a:ext>
            </a:extLst>
          </p:cNvPr>
          <p:cNvSpPr txBox="1"/>
          <p:nvPr/>
        </p:nvSpPr>
        <p:spPr>
          <a:xfrm>
            <a:off x="2100250" y="4379375"/>
            <a:ext cx="6910399" cy="1900475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select * from 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 email | login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----+---------+-------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(0 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строк)</a:t>
            </a:r>
            <a:endParaRPr lang="ru-RU" sz="1800" b="1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5" name="Google Shape;280;p31">
            <a:extLst>
              <a:ext uri="{FF2B5EF4-FFF2-40B4-BE49-F238E27FC236}">
                <a16:creationId xmlns:a16="http://schemas.microsoft.com/office/drawing/2014/main" id="{FAFAD8B6-1924-1B60-C664-AC2E9561AA48}"/>
              </a:ext>
            </a:extLst>
          </p:cNvPr>
          <p:cNvSpPr txBox="1">
            <a:spLocks/>
          </p:cNvSpPr>
          <p:nvPr/>
        </p:nvSpPr>
        <p:spPr>
          <a:xfrm>
            <a:off x="2050100" y="1688975"/>
            <a:ext cx="6960548" cy="37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Создание таблицы приемника: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618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800080"/>
                </a:highlight>
              </a:rPr>
              <a:t>Импорт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2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" name="Google Shape;279;p31">
            <a:extLst>
              <a:ext uri="{FF2B5EF4-FFF2-40B4-BE49-F238E27FC236}">
                <a16:creationId xmlns:a16="http://schemas.microsoft.com/office/drawing/2014/main" id="{663AA464-71E1-5532-718C-1DF445F140C1}"/>
              </a:ext>
            </a:extLst>
          </p:cNvPr>
          <p:cNvSpPr txBox="1"/>
          <p:nvPr/>
        </p:nvSpPr>
        <p:spPr>
          <a:xfrm>
            <a:off x="2100250" y="2214325"/>
            <a:ext cx="7748600" cy="121467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 err="1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endParaRPr lang="en-US" sz="1800" dirty="0">
              <a:solidFill>
                <a:srgbClr val="9E9E9E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'/</a:t>
            </a:r>
            <a:r>
              <a:rPr lang="en-US" sz="1800" b="1" dirty="0" err="1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/users_anonymized.csv'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4" name="Google Shape;282;p31">
            <a:extLst>
              <a:ext uri="{FF2B5EF4-FFF2-40B4-BE49-F238E27FC236}">
                <a16:creationId xmlns:a16="http://schemas.microsoft.com/office/drawing/2014/main" id="{15C59C21-71A2-7A74-D625-1B3730EF36D4}"/>
              </a:ext>
            </a:extLst>
          </p:cNvPr>
          <p:cNvSpPr txBox="1"/>
          <p:nvPr/>
        </p:nvSpPr>
        <p:spPr>
          <a:xfrm>
            <a:off x="2100250" y="3914775"/>
            <a:ext cx="7748600" cy="2365075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select * from 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users_anonymized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              	email                    |  login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----+------------------------------------------+----------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1 | 385513d80895c4c5e19c91d1df9eacae@abc.com | 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2 | 9f4c0c30f85b0353c4d5fe3c9cc633e3@abc.com | 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3 | e4e9fe7090f5be634be77db8f86e453c@abc.com | 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5" name="Google Shape;280;p31">
            <a:extLst>
              <a:ext uri="{FF2B5EF4-FFF2-40B4-BE49-F238E27FC236}">
                <a16:creationId xmlns:a16="http://schemas.microsoft.com/office/drawing/2014/main" id="{FAFAD8B6-1924-1B60-C664-AC2E9561AA48}"/>
              </a:ext>
            </a:extLst>
          </p:cNvPr>
          <p:cNvSpPr txBox="1">
            <a:spLocks/>
          </p:cNvSpPr>
          <p:nvPr/>
        </p:nvSpPr>
        <p:spPr>
          <a:xfrm>
            <a:off x="2050100" y="1688975"/>
            <a:ext cx="6960548" cy="37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Импорт данных в таблицу приемник: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034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9"/>
          <p:cNvSpPr txBox="1">
            <a:spLocks noGrp="1"/>
          </p:cNvSpPr>
          <p:nvPr>
            <p:ph type="title"/>
          </p:nvPr>
        </p:nvSpPr>
        <p:spPr>
          <a:xfrm>
            <a:off x="588949" y="2486600"/>
            <a:ext cx="7742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-RU" sz="3600" dirty="0"/>
              <a:t>Автоматизация маскирования</a:t>
            </a: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3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3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Arial"/>
              <a:buNone/>
            </a:pPr>
            <a:endParaRPr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163875" y="2555875"/>
            <a:ext cx="31545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Как сделать дамп с маскированием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69" name="Google Shape;269;p30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Дамп структуры</a:t>
            </a:r>
            <a:br>
              <a:rPr lang="ru-RU" sz="1800" dirty="0"/>
            </a:br>
            <a:r>
              <a:rPr lang="ru-RU" sz="1800" dirty="0"/>
              <a:t>(</a:t>
            </a:r>
            <a:r>
              <a:rPr lang="ru-RU" sz="1800" dirty="0" err="1"/>
              <a:t>pre-data</a:t>
            </a:r>
            <a:r>
              <a:rPr lang="ru-RU" sz="1800" dirty="0"/>
              <a:t>)</a:t>
            </a:r>
            <a:endParaRPr sz="1800" dirty="0"/>
          </a:p>
        </p:txBody>
      </p:sp>
      <p:sp>
        <p:nvSpPr>
          <p:cNvPr id="270" name="Google Shape;270;p30"/>
          <p:cNvSpPr txBox="1">
            <a:spLocks noGrp="1"/>
          </p:cNvSpPr>
          <p:nvPr>
            <p:ph type="body" idx="2"/>
          </p:nvPr>
        </p:nvSpPr>
        <p:spPr>
          <a:xfrm>
            <a:off x="3757317" y="2370134"/>
            <a:ext cx="2155658" cy="2079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 dirty="0"/>
              <a:t>Используя </a:t>
            </a:r>
            <a:r>
              <a:rPr lang="ru-RU" b="1" dirty="0" err="1"/>
              <a:t>pg_dump</a:t>
            </a:r>
            <a:r>
              <a:rPr lang="ru-RU" dirty="0"/>
              <a:t>, выгрузить структуру БД</a:t>
            </a:r>
            <a:endParaRPr dirty="0"/>
          </a:p>
        </p:txBody>
      </p:sp>
      <p:sp>
        <p:nvSpPr>
          <p:cNvPr id="271" name="Google Shape;271;p30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Дамп ограничений и индексов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(</a:t>
            </a:r>
            <a:r>
              <a:rPr lang="ru-RU" sz="1800" dirty="0" err="1"/>
              <a:t>post-data</a:t>
            </a:r>
            <a:r>
              <a:rPr lang="ru-RU" sz="1800" dirty="0"/>
              <a:t>)</a:t>
            </a:r>
            <a:endParaRPr sz="18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endParaRPr sz="1800" dirty="0"/>
          </a:p>
        </p:txBody>
      </p:sp>
      <p:sp>
        <p:nvSpPr>
          <p:cNvPr id="272" name="Google Shape;272;p30"/>
          <p:cNvSpPr txBox="1">
            <a:spLocks noGrp="1"/>
          </p:cNvSpPr>
          <p:nvPr>
            <p:ph type="body" idx="4"/>
          </p:nvPr>
        </p:nvSpPr>
        <p:spPr>
          <a:xfrm>
            <a:off x="6638019" y="2370135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Используя </a:t>
            </a:r>
            <a:r>
              <a:rPr lang="ru-RU" b="1" dirty="0" err="1">
                <a:solidFill>
                  <a:schemeClr val="dk1"/>
                </a:solidFill>
              </a:rPr>
              <a:t>pg_dump</a:t>
            </a:r>
            <a:r>
              <a:rPr lang="ru-RU" dirty="0">
                <a:solidFill>
                  <a:schemeClr val="dk1"/>
                </a:solidFill>
              </a:rPr>
              <a:t>, выгрузить ограничения индексы в БД</a:t>
            </a:r>
            <a:endParaRPr dirty="0"/>
          </a:p>
        </p:txBody>
      </p:sp>
      <p:sp>
        <p:nvSpPr>
          <p:cNvPr id="273" name="Google Shape;273;p30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659" cy="802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Дамп данных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endParaRPr sz="1800"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6"/>
          </p:nvPr>
        </p:nvSpPr>
        <p:spPr>
          <a:xfrm>
            <a:off x="9509605" y="2370135"/>
            <a:ext cx="2155658" cy="2265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Подготовить запросы </a:t>
            </a:r>
            <a:r>
              <a:rPr lang="ru-RU" b="1" dirty="0">
                <a:solidFill>
                  <a:schemeClr val="dk1"/>
                </a:solidFill>
              </a:rPr>
              <a:t>SELECT … FROM …</a:t>
            </a:r>
            <a:r>
              <a:rPr lang="ru-RU" dirty="0">
                <a:solidFill>
                  <a:schemeClr val="dk1"/>
                </a:solidFill>
              </a:rPr>
              <a:t>, в которых </a:t>
            </a:r>
            <a:r>
              <a:rPr lang="ru-RU" u="sng" dirty="0">
                <a:solidFill>
                  <a:schemeClr val="dk1"/>
                </a:solidFill>
              </a:rPr>
              <a:t>указать функции для маскирования</a:t>
            </a:r>
            <a:endParaRPr u="sng" dirty="0">
              <a:solidFill>
                <a:schemeClr val="dk1"/>
              </a:solidFill>
            </a:endParaRPr>
          </a:p>
          <a:p>
            <a:pPr marL="1905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solidFill>
                <a:schemeClr val="dk1"/>
              </a:solidFill>
            </a:endParaRPr>
          </a:p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Используя подготовленные </a:t>
            </a:r>
            <a:r>
              <a:rPr lang="ru-RU" b="1" dirty="0">
                <a:solidFill>
                  <a:schemeClr val="dk1"/>
                </a:solidFill>
              </a:rPr>
              <a:t>SELECT</a:t>
            </a:r>
            <a:r>
              <a:rPr lang="ru-RU" dirty="0">
                <a:solidFill>
                  <a:schemeClr val="dk1"/>
                </a:solidFill>
              </a:rPr>
              <a:t> вместе с </a:t>
            </a:r>
            <a:r>
              <a:rPr lang="ru-RU" b="1" dirty="0">
                <a:solidFill>
                  <a:schemeClr val="dk1"/>
                </a:solidFill>
              </a:rPr>
              <a:t>COPY ...  TO …</a:t>
            </a:r>
            <a:r>
              <a:rPr lang="ru-RU" dirty="0">
                <a:solidFill>
                  <a:schemeClr val="dk1"/>
                </a:solidFill>
              </a:rPr>
              <a:t>, выгрузить данные в файлы</a:t>
            </a:r>
          </a:p>
        </p:txBody>
      </p:sp>
    </p:spTree>
    <p:extLst>
      <p:ext uri="{BB962C8B-B14F-4D97-AF65-F5344CB8AC3E}">
        <p14:creationId xmlns:p14="http://schemas.microsoft.com/office/powerpoint/2010/main" val="2578767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3816062" cy="1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Дамп данных БД источника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E013B098-622E-68B9-E84C-345057F42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98" y="650790"/>
            <a:ext cx="6654890" cy="60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33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899" y="759600"/>
            <a:ext cx="9586925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Дамп данных БД источника: словарь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279;p31">
            <a:extLst>
              <a:ext uri="{FF2B5EF4-FFF2-40B4-BE49-F238E27FC236}">
                <a16:creationId xmlns:a16="http://schemas.microsoft.com/office/drawing/2014/main" id="{6FB91038-DD0A-171A-9E0C-AB7C02971790}"/>
              </a:ext>
            </a:extLst>
          </p:cNvPr>
          <p:cNvSpPr txBox="1"/>
          <p:nvPr/>
        </p:nvSpPr>
        <p:spPr>
          <a:xfrm>
            <a:off x="352226" y="2031504"/>
            <a:ext cx="6162874" cy="38483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sens_fields.py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&gt;&gt;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"dictionary": [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{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"schema": "public",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"table": "users",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"fields": {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   "email": "md5(email) || '@abc.com'"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 }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},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]</a:t>
            </a:r>
          </a:p>
          <a:p>
            <a:pPr algn="l"/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1800" dirty="0">
              <a:solidFill>
                <a:srgbClr val="EECC64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279;p31">
            <a:extLst>
              <a:ext uri="{FF2B5EF4-FFF2-40B4-BE49-F238E27FC236}">
                <a16:creationId xmlns:a16="http://schemas.microsoft.com/office/drawing/2014/main" id="{2ADC9A7E-2691-99EC-C5C5-485AABDF2755}"/>
              </a:ext>
            </a:extLst>
          </p:cNvPr>
          <p:cNvSpPr txBox="1"/>
          <p:nvPr/>
        </p:nvSpPr>
        <p:spPr>
          <a:xfrm>
            <a:off x="6715324" y="2648106"/>
            <a:ext cx="5124450" cy="2266638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md5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||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'@abc.com'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as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i="1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endParaRPr lang="en-US"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endParaRPr lang="en-US" sz="1800" b="1" dirty="0">
              <a:solidFill>
                <a:srgbClr val="739ECA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</a:t>
            </a:r>
            <a:r>
              <a:rPr lang="en-US" sz="1800" b="1" dirty="0">
                <a:solidFill>
                  <a:srgbClr val="CAC580"/>
                </a:solidFill>
                <a:highlight>
                  <a:srgbClr val="FF0000"/>
                </a:highlight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binary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18601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163875" y="2555875"/>
            <a:ext cx="32877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ru-RU" dirty="0"/>
              <a:t>Как сделать восстановление маскированного дампа</a:t>
            </a:r>
            <a:endParaRPr dirty="0"/>
          </a:p>
        </p:txBody>
      </p:sp>
      <p:sp>
        <p:nvSpPr>
          <p:cNvPr id="320" name="Google Shape;320;p36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Воспроизведение структуры</a:t>
            </a:r>
            <a:endParaRPr sz="1800" dirty="0"/>
          </a:p>
        </p:txBody>
      </p:sp>
      <p:sp>
        <p:nvSpPr>
          <p:cNvPr id="321" name="Google Shape;321;p36"/>
          <p:cNvSpPr txBox="1">
            <a:spLocks noGrp="1"/>
          </p:cNvSpPr>
          <p:nvPr>
            <p:ph type="body" idx="2"/>
          </p:nvPr>
        </p:nvSpPr>
        <p:spPr>
          <a:xfrm>
            <a:off x="3757317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/>
              <a:t>Используя </a:t>
            </a:r>
            <a:r>
              <a:rPr lang="ru-RU" b="1"/>
              <a:t>pg_restore</a:t>
            </a:r>
            <a:r>
              <a:rPr lang="ru-RU"/>
              <a:t>, воспроизвести структуру БД</a:t>
            </a:r>
            <a:endParaRPr/>
          </a:p>
        </p:txBody>
      </p:sp>
      <p:sp>
        <p:nvSpPr>
          <p:cNvPr id="322" name="Google Shape;322;p36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 dirty="0"/>
              <a:t>Загрузка данных</a:t>
            </a:r>
            <a:endParaRPr sz="1800" dirty="0"/>
          </a:p>
        </p:txBody>
      </p:sp>
      <p:sp>
        <p:nvSpPr>
          <p:cNvPr id="323" name="Google Shape;323;p36"/>
          <p:cNvSpPr txBox="1">
            <a:spLocks noGrp="1"/>
          </p:cNvSpPr>
          <p:nvPr>
            <p:ph type="body" idx="4"/>
          </p:nvPr>
        </p:nvSpPr>
        <p:spPr>
          <a:xfrm>
            <a:off x="6638019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 dirty="0"/>
              <a:t>Используя пачку подготовленных запросов </a:t>
            </a:r>
            <a:r>
              <a:rPr lang="ru-RU" b="1" dirty="0"/>
              <a:t>COPY ...  FROM …</a:t>
            </a:r>
            <a:r>
              <a:rPr lang="ru-RU" dirty="0"/>
              <a:t>, загрузить данные из файлов в таблицы</a:t>
            </a:r>
            <a:endParaRPr dirty="0"/>
          </a:p>
          <a:p>
            <a:pPr marL="190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36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/>
            <a:r>
              <a:rPr lang="ru-RU" sz="1800" dirty="0"/>
              <a:t>Воспроизведение ограничений и индексов</a:t>
            </a:r>
          </a:p>
        </p:txBody>
      </p:sp>
      <p:sp>
        <p:nvSpPr>
          <p:cNvPr id="325" name="Google Shape;325;p36"/>
          <p:cNvSpPr txBox="1">
            <a:spLocks noGrp="1"/>
          </p:cNvSpPr>
          <p:nvPr>
            <p:ph type="body" idx="6"/>
          </p:nvPr>
        </p:nvSpPr>
        <p:spPr>
          <a:xfrm>
            <a:off x="9509605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 dirty="0">
                <a:solidFill>
                  <a:schemeClr val="dk1"/>
                </a:solidFill>
              </a:rPr>
              <a:t>Используя </a:t>
            </a:r>
            <a:r>
              <a:rPr lang="ru-RU" b="1" dirty="0" err="1">
                <a:solidFill>
                  <a:schemeClr val="dk1"/>
                </a:solidFill>
              </a:rPr>
              <a:t>pg_restore</a:t>
            </a:r>
            <a:r>
              <a:rPr lang="ru-RU" dirty="0">
                <a:solidFill>
                  <a:schemeClr val="dk1"/>
                </a:solidFill>
              </a:rPr>
              <a:t>, воспроизвести ограничения в БД</a:t>
            </a:r>
            <a:endParaRPr dirty="0">
              <a:solidFill>
                <a:schemeClr val="dk1"/>
              </a:solidFill>
            </a:endParaRPr>
          </a:p>
          <a:p>
            <a:pPr marL="1905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3816062" cy="1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 err="1">
                <a:solidFill>
                  <a:schemeClr val="dk1"/>
                </a:solidFill>
              </a:rPr>
              <a:t>Рестор</a:t>
            </a:r>
            <a:r>
              <a:rPr lang="ru-RU" dirty="0">
                <a:solidFill>
                  <a:schemeClr val="dk1"/>
                </a:solidFill>
              </a:rPr>
              <a:t> данных БД в приемник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00C92EEE-B9D0-DBB3-33B2-941DDBB3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528" y="759600"/>
            <a:ext cx="8163697" cy="5959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69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dirty="0"/>
              <a:t>Немного о нас</a:t>
            </a:r>
            <a:endParaRPr dirty="0"/>
          </a:p>
        </p:txBody>
      </p:sp>
      <p:sp>
        <p:nvSpPr>
          <p:cNvPr id="2" name="Google Shape;237;p26">
            <a:extLst>
              <a:ext uri="{FF2B5EF4-FFF2-40B4-BE49-F238E27FC236}">
                <a16:creationId xmlns:a16="http://schemas.microsoft.com/office/drawing/2014/main" id="{5C19C872-8E2A-99BE-FAA2-90CA5AD629A6}"/>
              </a:ext>
            </a:extLst>
          </p:cNvPr>
          <p:cNvSpPr txBox="1">
            <a:spLocks/>
          </p:cNvSpPr>
          <p:nvPr/>
        </p:nvSpPr>
        <p:spPr>
          <a:xfrm>
            <a:off x="442912" y="1836901"/>
            <a:ext cx="7957168" cy="4267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000"/>
              <a:buFont typeface="Inter Tight"/>
              <a:buChar char="›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988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Char char="›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8600" indent="-228600"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Максим Ибрагимов</a:t>
            </a:r>
          </a:p>
          <a:p>
            <a:pPr marL="228600" indent="-228600">
              <a:spcBef>
                <a:spcPts val="0"/>
              </a:spcBef>
            </a:pPr>
            <a:endParaRPr lang="ru-RU" dirty="0">
              <a:solidFill>
                <a:schemeClr val="bg1"/>
              </a:solidFill>
            </a:endParaRPr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457200" lvl="1" indent="0">
              <a:spcBef>
                <a:spcPts val="0"/>
              </a:spcBef>
              <a:buNone/>
            </a:pPr>
            <a:r>
              <a:rPr lang="ru-RU" dirty="0"/>
              <a:t>Окончил ПХТТ по специальности «Программирование в компьютерных системах». Интересуюсь технологиями с раннего возраста. Уже более 10 лет занимаюсь проектированием, сопровождением и оптимизацией баз данных.</a:t>
            </a:r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228600" indent="-228600">
              <a:spcBef>
                <a:spcPts val="0"/>
              </a:spcBef>
            </a:pP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Денис Родионов</a:t>
            </a:r>
          </a:p>
          <a:p>
            <a:pPr marL="228600" indent="-228600">
              <a:spcBef>
                <a:spcPts val="0"/>
              </a:spcBef>
            </a:pPr>
            <a:endParaRPr lang="ru-RU" dirty="0"/>
          </a:p>
          <a:p>
            <a:pPr marL="0" indent="0">
              <a:spcBef>
                <a:spcPts val="0"/>
              </a:spcBef>
              <a:buNone/>
            </a:pPr>
            <a:endParaRPr lang="ru-RU" dirty="0"/>
          </a:p>
          <a:p>
            <a:pPr marL="457200" lvl="1" indent="0">
              <a:spcBef>
                <a:spcPts val="0"/>
              </a:spcBef>
              <a:buNone/>
            </a:pPr>
            <a:r>
              <a:rPr lang="ru-RU" dirty="0"/>
              <a:t>Учусь в МГТУ имени Баумана по специальности "Компьютерная безопасность" на 4 курсе. В начале 2023 года присоединился к команде "</a:t>
            </a:r>
            <a:r>
              <a:rPr lang="ru-RU" dirty="0" err="1"/>
              <a:t>Тантор</a:t>
            </a:r>
            <a:r>
              <a:rPr lang="ru-RU" dirty="0"/>
              <a:t> </a:t>
            </a:r>
            <a:r>
              <a:rPr lang="ru-RU" dirty="0" err="1"/>
              <a:t>Лабс</a:t>
            </a:r>
            <a:r>
              <a:rPr lang="ru-RU" dirty="0"/>
              <a:t>" разработчиком СУБД. В течение последнего года занимаюсь разработкой утилит для </a:t>
            </a:r>
            <a:r>
              <a:rPr lang="ru-RU" dirty="0" err="1"/>
              <a:t>PostgreSQL</a:t>
            </a:r>
            <a:r>
              <a:rPr lang="ru-RU" dirty="0"/>
              <a:t>. </a:t>
            </a:r>
          </a:p>
        </p:txBody>
      </p:sp>
      <p:pic>
        <p:nvPicPr>
          <p:cNvPr id="8" name="Picture 7" descr="A person with short brown hair&#10;&#10;Description automatically generated">
            <a:extLst>
              <a:ext uri="{FF2B5EF4-FFF2-40B4-BE49-F238E27FC236}">
                <a16:creationId xmlns:a16="http://schemas.microsoft.com/office/drawing/2014/main" id="{FB37AC50-2176-ABEF-719D-8D093101D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0486" y="3898425"/>
            <a:ext cx="2079748" cy="2245349"/>
          </a:xfrm>
          <a:prstGeom prst="ellipse">
            <a:avLst/>
          </a:prstGeom>
          <a:ln w="63500" cap="rnd">
            <a:solidFill>
              <a:schemeClr val="accent1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DD7AB5D4-EE82-D395-34CF-F2AB292C0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858" y="1583727"/>
            <a:ext cx="2151376" cy="2070951"/>
          </a:xfrm>
          <a:prstGeom prst="ellipse">
            <a:avLst/>
          </a:prstGeom>
          <a:ln w="63500" cap="rnd">
            <a:solidFill>
              <a:schemeClr val="accent1">
                <a:lumMod val="75000"/>
              </a:schemeClr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2"/>
          <p:cNvSpPr txBox="1">
            <a:spLocks noGrp="1"/>
          </p:cNvSpPr>
          <p:nvPr>
            <p:ph type="title"/>
          </p:nvPr>
        </p:nvSpPr>
        <p:spPr>
          <a:xfrm>
            <a:off x="163875" y="2555875"/>
            <a:ext cx="3287700" cy="18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ru-RU" dirty="0"/>
              <a:t>Как выполнить сканирование и автоматически создать словарь для дампа</a:t>
            </a:r>
            <a:endParaRPr dirty="0"/>
          </a:p>
        </p:txBody>
      </p:sp>
      <p:sp>
        <p:nvSpPr>
          <p:cNvPr id="384" name="Google Shape;384;p42"/>
          <p:cNvSpPr txBox="1">
            <a:spLocks noGrp="1"/>
          </p:cNvSpPr>
          <p:nvPr>
            <p:ph type="body" idx="1"/>
          </p:nvPr>
        </p:nvSpPr>
        <p:spPr>
          <a:xfrm>
            <a:off x="3757316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Проверка названий полей и их данных</a:t>
            </a:r>
            <a:endParaRPr sz="1800"/>
          </a:p>
        </p:txBody>
      </p:sp>
      <p:sp>
        <p:nvSpPr>
          <p:cNvPr id="385" name="Google Shape;385;p42"/>
          <p:cNvSpPr txBox="1">
            <a:spLocks noGrp="1"/>
          </p:cNvSpPr>
          <p:nvPr>
            <p:ph type="body" idx="2"/>
          </p:nvPr>
        </p:nvSpPr>
        <p:spPr>
          <a:xfrm>
            <a:off x="3757317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>
                <a:solidFill>
                  <a:schemeClr val="dk1"/>
                </a:solidFill>
              </a:rPr>
              <a:t>Сверка </a:t>
            </a:r>
            <a:r>
              <a:rPr lang="ru-RU" u="sng">
                <a:solidFill>
                  <a:schemeClr val="dk1"/>
                </a:solidFill>
              </a:rPr>
              <a:t>названий</a:t>
            </a:r>
            <a:r>
              <a:rPr lang="ru-RU">
                <a:solidFill>
                  <a:schemeClr val="dk1"/>
                </a:solidFill>
              </a:rPr>
              <a:t> полей, в соответствии с набором правил, для определения их конфиденциальности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19050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>
                <a:solidFill>
                  <a:schemeClr val="dk1"/>
                </a:solidFill>
              </a:rPr>
              <a:t>Сверка </a:t>
            </a:r>
            <a:r>
              <a:rPr lang="ru-RU" u="sng">
                <a:solidFill>
                  <a:schemeClr val="dk1"/>
                </a:solidFill>
              </a:rPr>
              <a:t>данных</a:t>
            </a:r>
            <a:r>
              <a:rPr lang="ru-RU">
                <a:solidFill>
                  <a:schemeClr val="dk1"/>
                </a:solidFill>
              </a:rPr>
              <a:t> в полях, в соответствии с набором правил, для определения их конфиденциальности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6" name="Google Shape;386;p42"/>
          <p:cNvSpPr txBox="1">
            <a:spLocks noGrp="1"/>
          </p:cNvSpPr>
          <p:nvPr>
            <p:ph type="body" idx="3"/>
          </p:nvPr>
        </p:nvSpPr>
        <p:spPr>
          <a:xfrm>
            <a:off x="6638018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Проверка данных</a:t>
            </a:r>
            <a:endParaRPr sz="1800"/>
          </a:p>
        </p:txBody>
      </p:sp>
      <p:sp>
        <p:nvSpPr>
          <p:cNvPr id="387" name="Google Shape;387;p42"/>
          <p:cNvSpPr txBox="1">
            <a:spLocks noGrp="1"/>
          </p:cNvSpPr>
          <p:nvPr>
            <p:ph type="body" idx="4"/>
          </p:nvPr>
        </p:nvSpPr>
        <p:spPr>
          <a:xfrm>
            <a:off x="6638019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ru-RU"/>
              <a:t>Определение правил маскирования для найденных конфиденциальных полей</a:t>
            </a:r>
            <a:endParaRPr/>
          </a:p>
        </p:txBody>
      </p:sp>
      <p:sp>
        <p:nvSpPr>
          <p:cNvPr id="388" name="Google Shape;388;p42"/>
          <p:cNvSpPr txBox="1">
            <a:spLocks noGrp="1"/>
          </p:cNvSpPr>
          <p:nvPr>
            <p:ph type="body" idx="5"/>
          </p:nvPr>
        </p:nvSpPr>
        <p:spPr>
          <a:xfrm>
            <a:off x="9509604" y="1260233"/>
            <a:ext cx="2155800" cy="8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2000"/>
              <a:buFont typeface="Arial"/>
              <a:buNone/>
            </a:pPr>
            <a:r>
              <a:rPr lang="ru-RU" sz="1800"/>
              <a:t>Создание словаря для дампа</a:t>
            </a:r>
            <a:endParaRPr sz="1800"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6"/>
          </p:nvPr>
        </p:nvSpPr>
        <p:spPr>
          <a:xfrm>
            <a:off x="9509605" y="2184400"/>
            <a:ext cx="2155800" cy="22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1905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ru-RU">
                <a:solidFill>
                  <a:schemeClr val="dk1"/>
                </a:solidFill>
              </a:rPr>
              <a:t>Создание словаря с набором правил, для последующего использования в экспорте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3816062" cy="1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ru-RU" dirty="0">
                <a:solidFill>
                  <a:schemeClr val="dk1"/>
                </a:solidFill>
              </a:rPr>
              <a:t>Автоматическое создание словаря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2E5193-3EA6-4104-9F6A-17D958848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341" y="759600"/>
            <a:ext cx="5082655" cy="596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80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899" y="759600"/>
            <a:ext cx="9586925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lvl="0">
              <a:buClr>
                <a:schemeClr val="dk1"/>
              </a:buClr>
              <a:buSzPct val="100000"/>
            </a:pPr>
            <a:r>
              <a:rPr lang="ru-RU" dirty="0">
                <a:solidFill>
                  <a:schemeClr val="dk1"/>
                </a:solidFill>
              </a:rPr>
              <a:t>Автоматическое создание словаря: мета-словарь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" name="Google Shape;279;p31">
            <a:extLst>
              <a:ext uri="{FF2B5EF4-FFF2-40B4-BE49-F238E27FC236}">
                <a16:creationId xmlns:a16="http://schemas.microsoft.com/office/drawing/2014/main" id="{6FB91038-DD0A-171A-9E0C-AB7C02971790}"/>
              </a:ext>
            </a:extLst>
          </p:cNvPr>
          <p:cNvSpPr txBox="1"/>
          <p:nvPr/>
        </p:nvSpPr>
        <p:spPr>
          <a:xfrm>
            <a:off x="314126" y="1409700"/>
            <a:ext cx="5272102" cy="5118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some_meta_dict.py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"field": {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Названия полей</a:t>
            </a:r>
            <a:endParaRPr lang="en-US" sz="1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"rules": [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"^inn"</a:t>
            </a:r>
            <a:endParaRPr lang="en-US" sz="1800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],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},    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data_regex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": {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Содержимое полей</a:t>
            </a:r>
            <a:endParaRPr lang="en-US" sz="180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"rules": [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"""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.*\@.*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""",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]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},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funcs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": { 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Правила маскирования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text": "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md5(\"%s\") || '@abc.com'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800" dirty="0" err="1">
                <a:solidFill>
                  <a:srgbClr val="FFFFFF"/>
                </a:solidFill>
                <a:latin typeface="Consolas" panose="020B0609020204030204" pitchFamily="49" charset="0"/>
              </a:rPr>
              <a:t>custom_type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": “***"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Google Shape;279;p31">
            <a:extLst>
              <a:ext uri="{FF2B5EF4-FFF2-40B4-BE49-F238E27FC236}">
                <a16:creationId xmlns:a16="http://schemas.microsoft.com/office/drawing/2014/main" id="{2CAB53B9-6791-4D1A-A7F6-9A3B8EA8C5E5}"/>
              </a:ext>
            </a:extLst>
          </p:cNvPr>
          <p:cNvSpPr txBox="1"/>
          <p:nvPr/>
        </p:nvSpPr>
        <p:spPr>
          <a:xfrm>
            <a:off x="5715001" y="1409700"/>
            <a:ext cx="6277174" cy="3848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>
                <a:solidFill>
                  <a:srgbClr val="FFFF00"/>
                </a:solidFill>
                <a:latin typeface="Consolas" panose="020B0609020204030204" pitchFamily="49" charset="0"/>
              </a:rPr>
              <a:t>cat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sensitive_fields.py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&gt;&gt;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"dictionary": [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</a:t>
            </a:r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"schema": "public",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Название схемы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table": "users",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Название таблицы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fields": { </a:t>
            </a:r>
            <a:r>
              <a:rPr lang="en-US" sz="1800" dirty="0">
                <a:solidFill>
                  <a:srgbClr val="00B050"/>
                </a:solidFill>
                <a:latin typeface="Consolas" panose="020B0609020204030204" pitchFamily="49" charset="0"/>
              </a:rPr>
              <a:t># </a:t>
            </a:r>
            <a:r>
              <a:rPr lang="ru-RU" sz="1800" dirty="0">
                <a:solidFill>
                  <a:srgbClr val="00B050"/>
                </a:solidFill>
                <a:latin typeface="Consolas" panose="020B0609020204030204" pitchFamily="49" charset="0"/>
              </a:rPr>
              <a:t>Маскируемые поля</a:t>
            </a:r>
          </a:p>
          <a:p>
            <a:r>
              <a:rPr lang="ru-RU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  "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email": "</a:t>
            </a:r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md5(\“email\") || '@abc.com'</a:t>
            </a:r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  ]</a:t>
            </a:r>
          </a:p>
          <a:p>
            <a:r>
              <a:rPr lang="en-US" sz="1800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6853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6"/>
          <p:cNvSpPr txBox="1">
            <a:spLocks noGrp="1"/>
          </p:cNvSpPr>
          <p:nvPr>
            <p:ph type="title"/>
          </p:nvPr>
        </p:nvSpPr>
        <p:spPr>
          <a:xfrm>
            <a:off x="588949" y="2486600"/>
            <a:ext cx="77421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600"/>
              <a:buFont typeface="Arial"/>
              <a:buNone/>
            </a:pPr>
            <a:r>
              <a:rPr lang="ru-RU" sz="3600" dirty="0"/>
              <a:t>Практика</a:t>
            </a:r>
            <a:endParaRPr sz="3600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E4C7E2D-384A-42D4-9280-F5FA95712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41348" y="2329599"/>
            <a:ext cx="3118699" cy="311869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 dirty="0">
                <a:solidFill>
                  <a:srgbClr val="0C0C0C"/>
                </a:solidFill>
              </a:rPr>
              <a:t>Немного об инициализации</a:t>
            </a:r>
            <a:endParaRPr dirty="0"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442913" y="1962303"/>
            <a:ext cx="11306100" cy="42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ru-RU" dirty="0">
                <a:solidFill>
                  <a:schemeClr val="dk1"/>
                </a:solidFill>
              </a:rPr>
              <a:t>Запуск в режиме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init</a:t>
            </a:r>
            <a:r>
              <a:rPr lang="ru-RU" dirty="0">
                <a:solidFill>
                  <a:schemeClr val="dk1"/>
                </a:solidFill>
              </a:rPr>
              <a:t> создает в указанной БД схему</a:t>
            </a:r>
            <a:r>
              <a:rPr lang="en-US" dirty="0">
                <a:solidFill>
                  <a:schemeClr val="dk1"/>
                </a:solidFill>
              </a:rPr>
              <a:t> </a:t>
            </a:r>
            <a:r>
              <a:rPr lang="en-US" b="1" dirty="0" err="1">
                <a:solidFill>
                  <a:schemeClr val="dk1"/>
                </a:solidFill>
              </a:rPr>
              <a:t>anon_funcs</a:t>
            </a:r>
            <a:endParaRPr lang="ru-RU" b="1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lang="ru-RU" b="1"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ru-RU" dirty="0">
                <a:solidFill>
                  <a:schemeClr val="dk1"/>
                </a:solidFill>
              </a:rPr>
              <a:t>Данная схема содержит функции маскирования: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en-US" b="1" dirty="0"/>
              <a:t>noise </a:t>
            </a:r>
            <a:r>
              <a:rPr lang="en-US" dirty="0"/>
              <a:t>– </a:t>
            </a:r>
            <a:r>
              <a:rPr lang="ru-RU" dirty="0"/>
              <a:t>случайное число</a:t>
            </a: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en-US" b="1" dirty="0" err="1"/>
              <a:t>dnoise</a:t>
            </a:r>
            <a:r>
              <a:rPr lang="en-US" dirty="0"/>
              <a:t> – </a:t>
            </a:r>
            <a:r>
              <a:rPr lang="ru-RU" dirty="0"/>
              <a:t>случайное значение для дат</a:t>
            </a:r>
          </a:p>
          <a:p>
            <a:pPr marL="228600" lvl="0" indent="-228600">
              <a:spcBef>
                <a:spcPts val="0"/>
              </a:spcBef>
            </a:pPr>
            <a:r>
              <a:rPr lang="en-US" b="1" dirty="0"/>
              <a:t>digest</a:t>
            </a:r>
            <a:r>
              <a:rPr lang="ru-RU" dirty="0"/>
              <a:t> – </a:t>
            </a:r>
            <a:r>
              <a:rPr lang="ru-RU" dirty="0" err="1"/>
              <a:t>хэширование</a:t>
            </a:r>
            <a:endParaRPr lang="ru-RU" dirty="0"/>
          </a:p>
          <a:p>
            <a:pPr marL="228600" lvl="0" indent="-228600">
              <a:spcBef>
                <a:spcPts val="0"/>
              </a:spcBef>
            </a:pPr>
            <a:r>
              <a:rPr lang="en-US" b="1" dirty="0"/>
              <a:t>partial</a:t>
            </a:r>
            <a:r>
              <a:rPr lang="ru-RU" dirty="0"/>
              <a:t> – замена части строки</a:t>
            </a:r>
          </a:p>
          <a:p>
            <a:pPr marL="228600" lvl="0" indent="-228600">
              <a:spcBef>
                <a:spcPts val="0"/>
              </a:spcBef>
            </a:pPr>
            <a:r>
              <a:rPr lang="en-US" b="1" dirty="0" err="1"/>
              <a:t>partial_email</a:t>
            </a:r>
            <a:r>
              <a:rPr lang="ru-RU" b="1" dirty="0"/>
              <a:t> </a:t>
            </a:r>
            <a:r>
              <a:rPr lang="ru-RU" dirty="0"/>
              <a:t>– замена части строки </a:t>
            </a:r>
            <a:r>
              <a:rPr lang="en-US" dirty="0"/>
              <a:t>email</a:t>
            </a:r>
          </a:p>
          <a:p>
            <a:pPr marL="228600" lvl="0" indent="-228600">
              <a:spcBef>
                <a:spcPts val="0"/>
              </a:spcBef>
            </a:pPr>
            <a:r>
              <a:rPr lang="en-US" b="1" dirty="0" err="1"/>
              <a:t>random_string</a:t>
            </a:r>
            <a:r>
              <a:rPr lang="en-US" dirty="0"/>
              <a:t> – </a:t>
            </a:r>
            <a:r>
              <a:rPr lang="ru-RU" dirty="0"/>
              <a:t>случайная строка</a:t>
            </a:r>
          </a:p>
          <a:p>
            <a:pPr marL="228600" lvl="0" indent="-228600">
              <a:spcBef>
                <a:spcPts val="0"/>
              </a:spcBef>
            </a:pPr>
            <a:r>
              <a:rPr lang="ru-RU" dirty="0"/>
              <a:t>и т.п.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lang="en-US"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11259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 dirty="0">
                <a:solidFill>
                  <a:srgbClr val="0C0C0C"/>
                </a:solidFill>
              </a:rPr>
              <a:t>Безопасность и параллельность</a:t>
            </a:r>
            <a:endParaRPr dirty="0"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442913" y="1962303"/>
            <a:ext cx="11306100" cy="42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Отсутствуют деструктивные запросы</a:t>
            </a:r>
          </a:p>
          <a:p>
            <a:pPr marL="228600" lvl="0" indent="-228600">
              <a:spcBef>
                <a:spcPts val="0"/>
              </a:spcBef>
            </a:pPr>
            <a:r>
              <a:rPr lang="ru-RU" dirty="0">
                <a:solidFill>
                  <a:schemeClr val="dk1"/>
                </a:solidFill>
              </a:rPr>
              <a:t>Все транзакции дампа (экспорта) работают на уровне </a:t>
            </a:r>
            <a:r>
              <a:rPr lang="ru-RU" dirty="0" err="1">
                <a:solidFill>
                  <a:schemeClr val="dk1"/>
                </a:solidFill>
              </a:rPr>
              <a:t>repeatable_read</a:t>
            </a:r>
            <a:r>
              <a:rPr lang="ru-RU" dirty="0">
                <a:solidFill>
                  <a:schemeClr val="dk1"/>
                </a:solidFill>
              </a:rPr>
              <a:t> с флагом </a:t>
            </a:r>
            <a:r>
              <a:rPr lang="ru-RU" dirty="0" err="1">
                <a:solidFill>
                  <a:schemeClr val="dk1"/>
                </a:solidFill>
              </a:rPr>
              <a:t>read_only</a:t>
            </a:r>
            <a:endParaRPr lang="en-US" dirty="0">
              <a:solidFill>
                <a:schemeClr val="dk1"/>
              </a:solidFill>
            </a:endParaRPr>
          </a:p>
          <a:p>
            <a:pPr marL="228600" lvl="0" indent="-228600">
              <a:spcBef>
                <a:spcPts val="0"/>
              </a:spcBef>
            </a:pPr>
            <a:r>
              <a:rPr lang="ru-RU" dirty="0">
                <a:solidFill>
                  <a:schemeClr val="dk1"/>
                </a:solidFill>
              </a:rPr>
              <a:t>Перед импортом, производится проверка на пустоту базы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lang="ru-RU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b="1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Возможность задать количество процессов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Возможность задать количество соединений на процесс</a:t>
            </a:r>
            <a:endParaRPr lang="en-US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lang="ru-RU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979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 dirty="0">
                <a:solidFill>
                  <a:srgbClr val="0C0C0C"/>
                </a:solidFill>
              </a:rPr>
              <a:t>О чем мы не рассказали</a:t>
            </a:r>
            <a:endParaRPr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dirty="0"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442913" y="1962303"/>
            <a:ext cx="11306100" cy="42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Разные режимы дампа в </a:t>
            </a:r>
            <a:r>
              <a:rPr lang="en-US" dirty="0" err="1">
                <a:solidFill>
                  <a:schemeClr val="dk1"/>
                </a:solidFill>
              </a:rPr>
              <a:t>pg_anon</a:t>
            </a:r>
            <a:endParaRPr lang="ru-RU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Разные режимы </a:t>
            </a:r>
            <a:r>
              <a:rPr lang="ru-RU" dirty="0" err="1">
                <a:solidFill>
                  <a:schemeClr val="dk1"/>
                </a:solidFill>
              </a:rPr>
              <a:t>рестора</a:t>
            </a:r>
            <a:r>
              <a:rPr lang="ru-RU" dirty="0">
                <a:solidFill>
                  <a:schemeClr val="dk1"/>
                </a:solidFill>
              </a:rPr>
              <a:t> в </a:t>
            </a:r>
            <a:r>
              <a:rPr lang="en-US" dirty="0" err="1">
                <a:solidFill>
                  <a:schemeClr val="dk1"/>
                </a:solidFill>
              </a:rPr>
              <a:t>pg_anon</a:t>
            </a:r>
            <a:endParaRPr lang="ru-RU" dirty="0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Гибкие правила маскирования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 err="1">
                <a:solidFill>
                  <a:schemeClr val="dk1"/>
                </a:solidFill>
              </a:rPr>
              <a:t>Метасловарь</a:t>
            </a:r>
            <a:r>
              <a:rPr lang="ru-RU" dirty="0">
                <a:solidFill>
                  <a:schemeClr val="dk1"/>
                </a:solidFill>
              </a:rPr>
              <a:t>, как инструмент для автоматической генерации словарей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Словарь не сенситивных полей используемый для ускорения повторного сканирования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Использование набора словарей при маскировании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Использование набора мета словарей при сканировании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>
                <a:solidFill>
                  <a:schemeClr val="dk1"/>
                </a:solidFill>
              </a:rPr>
              <a:t>Режимы отладки маскирования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1906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100000"/>
              <a:buFont typeface="Arial"/>
              <a:buNone/>
            </a:pPr>
            <a:r>
              <a:rPr lang="ru-RU" dirty="0">
                <a:solidFill>
                  <a:srgbClr val="0C0C0C"/>
                </a:solidFill>
              </a:rPr>
              <a:t>Дальнейшее развитие</a:t>
            </a:r>
            <a:endParaRPr dirty="0">
              <a:solidFill>
                <a:srgbClr val="0C0C0C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dirty="0"/>
          </a:p>
        </p:txBody>
      </p:sp>
      <p:sp>
        <p:nvSpPr>
          <p:cNvPr id="421" name="Google Shape;421;p50"/>
          <p:cNvSpPr txBox="1">
            <a:spLocks noGrp="1"/>
          </p:cNvSpPr>
          <p:nvPr>
            <p:ph type="body" idx="4294967295"/>
          </p:nvPr>
        </p:nvSpPr>
        <p:spPr>
          <a:xfrm>
            <a:off x="2462213" y="2524278"/>
            <a:ext cx="6491287" cy="2181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Надстройка для декларативного описания процессов переноса данных с поддержкой хуков</a:t>
            </a:r>
            <a:endParaRPr lang="en-US"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en-US" dirty="0"/>
              <a:t>API</a:t>
            </a:r>
            <a:endParaRPr lang="ru-RU"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Графический интерфейс</a:t>
            </a:r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Поддержка других форматов файлов для словарей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1"/>
          <p:cNvSpPr txBox="1">
            <a:spLocks noGrp="1"/>
          </p:cNvSpPr>
          <p:nvPr>
            <p:ph type="title"/>
          </p:nvPr>
        </p:nvSpPr>
        <p:spPr>
          <a:xfrm>
            <a:off x="588961" y="1875475"/>
            <a:ext cx="8179200" cy="97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3B03"/>
              </a:buClr>
              <a:buSzPts val="3600"/>
              <a:buFont typeface="Arial"/>
              <a:buNone/>
            </a:pPr>
            <a:r>
              <a:rPr lang="ru-RU"/>
              <a:t>Спасибо!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75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dirty="0"/>
              <a:t>О чем мы расскажем?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4294967295"/>
          </p:nvPr>
        </p:nvSpPr>
        <p:spPr>
          <a:xfrm>
            <a:off x="2169319" y="2524278"/>
            <a:ext cx="7853362" cy="2666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Что такое маскирование и какую задачу оно решает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Как реализовать маскирование используя только </a:t>
            </a:r>
            <a:r>
              <a:rPr lang="ru-RU" dirty="0" err="1"/>
              <a:t>PostgreSQL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Как мы его автоматизировали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Продемонстрируем работу утилиты</a:t>
            </a:r>
            <a:endParaRPr dirty="0"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›"/>
            </a:pPr>
            <a:r>
              <a:rPr lang="ru-RU" dirty="0"/>
              <a:t>Ответим на ваши вопросы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113061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ru-RU" dirty="0"/>
              <a:t>Маскирование. Что это и зачем?</a:t>
            </a:r>
            <a:endParaRPr dirty="0"/>
          </a:p>
        </p:txBody>
      </p:sp>
      <p:sp>
        <p:nvSpPr>
          <p:cNvPr id="249" name="Google Shape;249;p28"/>
          <p:cNvSpPr txBox="1">
            <a:spLocks noGrp="1"/>
          </p:cNvSpPr>
          <p:nvPr>
            <p:ph type="body" idx="4294967295"/>
          </p:nvPr>
        </p:nvSpPr>
        <p:spPr>
          <a:xfrm>
            <a:off x="1457287" y="1743228"/>
            <a:ext cx="9448800" cy="363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b="1" dirty="0"/>
              <a:t>Маскирование данных </a:t>
            </a:r>
            <a:r>
              <a:rPr lang="ru-RU" dirty="0"/>
              <a:t>— это процесс замены конфиденциальной информации на случайно сгенерированные данные, которые не позволяют идентифицировать исходные значения.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lang="ru-RU" dirty="0">
              <a:highlight>
                <a:srgbClr val="FFFF00"/>
              </a:highlight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b="1" dirty="0"/>
              <a:t>Цель: </a:t>
            </a:r>
            <a:r>
              <a:rPr lang="ru-RU" dirty="0"/>
              <a:t>иметь обезличенную базу данных, с которой можно работать также как и с исходной базой.</a:t>
            </a:r>
            <a:endParaRPr lang="ru-RU" dirty="0">
              <a:highlight>
                <a:srgbClr val="FF0000"/>
              </a:highlight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 sz="1800" dirty="0">
              <a:highlight>
                <a:srgbClr val="FF0000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2E60E8-8A6B-2511-1FCF-CF820FA3745D}"/>
              </a:ext>
            </a:extLst>
          </p:cNvPr>
          <p:cNvSpPr txBox="1"/>
          <p:nvPr/>
        </p:nvSpPr>
        <p:spPr>
          <a:xfrm>
            <a:off x="1457287" y="3333750"/>
            <a:ext cx="9096413" cy="153574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b="1" dirty="0">
                <a:solidFill>
                  <a:schemeClr val="bg1"/>
                </a:solidFill>
              </a:rPr>
              <a:t>Свойства: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>
                <a:solidFill>
                  <a:schemeClr val="bg1"/>
                </a:solidFill>
              </a:rPr>
              <a:t>  - соблюдение целостности данных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>
                <a:solidFill>
                  <a:schemeClr val="bg1"/>
                </a:solidFill>
              </a:rPr>
              <a:t>  - сохранение формата данных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000" dirty="0">
                <a:solidFill>
                  <a:schemeClr val="bg1"/>
                </a:solidFill>
              </a:rPr>
              <a:t>  - надежность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56;p29">
            <a:extLst>
              <a:ext uri="{FF2B5EF4-FFF2-40B4-BE49-F238E27FC236}">
                <a16:creationId xmlns:a16="http://schemas.microsoft.com/office/drawing/2014/main" id="{5A1981C2-C9DC-029C-581E-EC98C6B711A9}"/>
              </a:ext>
            </a:extLst>
          </p:cNvPr>
          <p:cNvSpPr txBox="1">
            <a:spLocks/>
          </p:cNvSpPr>
          <p:nvPr/>
        </p:nvSpPr>
        <p:spPr>
          <a:xfrm>
            <a:off x="123825" y="2015371"/>
            <a:ext cx="5095875" cy="2918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000"/>
              <a:buFont typeface="Inter Tight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C5C2B"/>
              </a:buClr>
              <a:buSzPts val="2800"/>
              <a:buFont typeface="Inter Tight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442912" y="759601"/>
            <a:ext cx="6491399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Области применения</a:t>
            </a:r>
            <a:br>
              <a:rPr lang="ru-RU" dirty="0">
                <a:solidFill>
                  <a:schemeClr val="dk1"/>
                </a:solidFill>
              </a:rPr>
            </a:b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932025" y="2082232"/>
            <a:ext cx="4570567" cy="5479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800" dirty="0">
                <a:solidFill>
                  <a:schemeClr val="bg1"/>
                </a:solidFill>
              </a:rPr>
              <a:t> Разработки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57" name="Google Shape;257;p29"/>
          <p:cNvSpPr txBox="1">
            <a:spLocks noGrp="1"/>
          </p:cNvSpPr>
          <p:nvPr>
            <p:ph type="body" idx="3"/>
          </p:nvPr>
        </p:nvSpPr>
        <p:spPr>
          <a:xfrm>
            <a:off x="932025" y="2790410"/>
            <a:ext cx="4570567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Воспроизведение сложных проблем, возникших на производственном окружении</a:t>
            </a:r>
            <a:endParaRPr sz="1800" dirty="0"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4"/>
          </p:nvPr>
        </p:nvSpPr>
        <p:spPr>
          <a:xfrm>
            <a:off x="6521769" y="2053768"/>
            <a:ext cx="4517706" cy="57636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800" dirty="0">
                <a:solidFill>
                  <a:schemeClr val="bg1"/>
                </a:solidFill>
              </a:rPr>
              <a:t> Тестирования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59" name="Google Shape;259;p29"/>
          <p:cNvSpPr txBox="1">
            <a:spLocks noGrp="1"/>
          </p:cNvSpPr>
          <p:nvPr>
            <p:ph type="body" idx="5"/>
          </p:nvPr>
        </p:nvSpPr>
        <p:spPr>
          <a:xfrm>
            <a:off x="6521768" y="2790410"/>
            <a:ext cx="4517706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Проведение различных тестов, в т.ч. нагрузочных, с реальным объемом данных</a:t>
            </a:r>
            <a:endParaRPr sz="1800" dirty="0"/>
          </a:p>
        </p:txBody>
      </p:sp>
      <p:sp>
        <p:nvSpPr>
          <p:cNvPr id="260" name="Google Shape;260;p29"/>
          <p:cNvSpPr txBox="1">
            <a:spLocks noGrp="1"/>
          </p:cNvSpPr>
          <p:nvPr>
            <p:ph type="body" idx="6"/>
          </p:nvPr>
        </p:nvSpPr>
        <p:spPr>
          <a:xfrm>
            <a:off x="984887" y="4256780"/>
            <a:ext cx="4517706" cy="5505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ru-RU" sz="2800" dirty="0">
                <a:solidFill>
                  <a:schemeClr val="bg1"/>
                </a:solidFill>
              </a:rPr>
              <a:t> Безопасности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7"/>
          </p:nvPr>
        </p:nvSpPr>
        <p:spPr>
          <a:xfrm>
            <a:off x="932026" y="4997216"/>
            <a:ext cx="4570566" cy="919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Определение потенциальных уязвимостей</a:t>
            </a:r>
            <a:endParaRPr sz="1800" dirty="0"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8"/>
          </p:nvPr>
        </p:nvSpPr>
        <p:spPr>
          <a:xfrm>
            <a:off x="6521768" y="4256781"/>
            <a:ext cx="4517707" cy="5510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sz="2800" dirty="0">
                <a:solidFill>
                  <a:schemeClr val="bg1"/>
                </a:solidFill>
              </a:rPr>
              <a:t> Аналитики и маркетинга</a:t>
            </a:r>
            <a:endParaRPr sz="2800" dirty="0">
              <a:solidFill>
                <a:schemeClr val="bg1"/>
              </a:solidFill>
            </a:endParaRPr>
          </a:p>
        </p:txBody>
      </p:sp>
      <p:sp>
        <p:nvSpPr>
          <p:cNvPr id="263" name="Google Shape;263;p29"/>
          <p:cNvSpPr txBox="1">
            <a:spLocks noGrp="1"/>
          </p:cNvSpPr>
          <p:nvPr>
            <p:ph type="body" idx="9"/>
          </p:nvPr>
        </p:nvSpPr>
        <p:spPr>
          <a:xfrm>
            <a:off x="6521768" y="4995536"/>
            <a:ext cx="4517706" cy="11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ru-RU" sz="1800" dirty="0"/>
              <a:t>Исследование обезличенных данных, для выведения статистики</a:t>
            </a:r>
            <a:endParaRPr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DB0ED-CDE3-3066-BBF1-F58AB4FA1CF5}"/>
              </a:ext>
            </a:extLst>
          </p:cNvPr>
          <p:cNvSpPr txBox="1"/>
          <p:nvPr/>
        </p:nvSpPr>
        <p:spPr>
          <a:xfrm>
            <a:off x="932025" y="1496694"/>
            <a:ext cx="6105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dk1"/>
                </a:solidFill>
              </a:rPr>
              <a:t>Безопасное использование баз данных для:</a:t>
            </a:r>
            <a:endParaRPr lang="ru-RU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2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555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Общий процесс</a:t>
            </a:r>
            <a:br>
              <a:rPr lang="ru-RU" dirty="0">
                <a:solidFill>
                  <a:schemeClr val="dk1"/>
                </a:solidFill>
              </a:rPr>
            </a:br>
            <a:endParaRPr lang="ru-RU" dirty="0">
              <a:solidFill>
                <a:schemeClr val="dk1"/>
              </a:solidFill>
            </a:endParaRP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C9C04CBC-4BF3-8937-9D8B-3658AAB08AEA}"/>
              </a:ext>
            </a:extLst>
          </p:cNvPr>
          <p:cNvSpPr/>
          <p:nvPr/>
        </p:nvSpPr>
        <p:spPr>
          <a:xfrm>
            <a:off x="1971675" y="2057400"/>
            <a:ext cx="1800225" cy="1714500"/>
          </a:xfrm>
          <a:prstGeom prst="flowChartMagneticDisk">
            <a:avLst/>
          </a:prstGeom>
          <a:ln>
            <a:solidFill>
              <a:srgbClr val="DA36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Продакшен</a:t>
            </a:r>
          </a:p>
          <a:p>
            <a:pPr algn="ctr"/>
            <a:r>
              <a:rPr lang="ru-RU" sz="1800" dirty="0"/>
              <a:t>БД</a:t>
            </a: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50D0D9E0-BFC7-D743-1109-FD40B810EE1E}"/>
              </a:ext>
            </a:extLst>
          </p:cNvPr>
          <p:cNvSpPr/>
          <p:nvPr/>
        </p:nvSpPr>
        <p:spPr>
          <a:xfrm>
            <a:off x="7915275" y="2057400"/>
            <a:ext cx="1800225" cy="1714500"/>
          </a:xfrm>
          <a:prstGeom prst="flowChartMagneticDisk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solidFill>
                  <a:schemeClr val="tx1"/>
                </a:solidFill>
              </a:rPr>
              <a:t>БД в </a:t>
            </a:r>
            <a:r>
              <a:rPr lang="en-US" sz="1800" dirty="0">
                <a:solidFill>
                  <a:schemeClr val="tx1"/>
                </a:solidFill>
              </a:rPr>
              <a:t>DEV </a:t>
            </a:r>
            <a:r>
              <a:rPr lang="ru-RU" sz="1800" dirty="0">
                <a:solidFill>
                  <a:schemeClr val="tx1"/>
                </a:solidFill>
              </a:rPr>
              <a:t>контуре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09F1F6-A29D-8C0C-DC56-38F90A5B26CB}"/>
              </a:ext>
            </a:extLst>
          </p:cNvPr>
          <p:cNvSpPr/>
          <p:nvPr/>
        </p:nvSpPr>
        <p:spPr>
          <a:xfrm>
            <a:off x="4491037" y="4091130"/>
            <a:ext cx="2609850" cy="1328595"/>
          </a:xfrm>
          <a:prstGeom prst="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18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49662A7-DA57-D4FA-028C-3D38D76743F8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3771900" y="2914650"/>
            <a:ext cx="1438275" cy="1174237"/>
          </a:xfrm>
          <a:prstGeom prst="bentConnector3">
            <a:avLst>
              <a:gd name="adj1" fmla="val 99007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BC47B69-B8E4-CFC1-2BA3-0B404C17CFB8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6472238" y="2914650"/>
            <a:ext cx="1443037" cy="1174237"/>
          </a:xfrm>
          <a:prstGeom prst="bentConnector3">
            <a:avLst>
              <a:gd name="adj1" fmla="val 3135"/>
            </a:avLst>
          </a:prstGeom>
          <a:ln w="2857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4706AB0-AC8A-135F-C9D2-1DC81A8FAA10}"/>
              </a:ext>
            </a:extLst>
          </p:cNvPr>
          <p:cNvSpPr txBox="1"/>
          <p:nvPr/>
        </p:nvSpPr>
        <p:spPr>
          <a:xfrm>
            <a:off x="1892732" y="1540950"/>
            <a:ext cx="19581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latin typeface="+mn-lt"/>
              </a:rPr>
              <a:t>БД источник</a:t>
            </a:r>
            <a:endParaRPr lang="ru-RU" sz="18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CC4194-CD0D-1C6A-C5E6-D9F2D27E5732}"/>
              </a:ext>
            </a:extLst>
          </p:cNvPr>
          <p:cNvSpPr txBox="1"/>
          <p:nvPr/>
        </p:nvSpPr>
        <p:spPr>
          <a:xfrm>
            <a:off x="7751184" y="1540950"/>
            <a:ext cx="2128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latin typeface="+mn-lt"/>
              </a:rPr>
              <a:t>БД приемник</a:t>
            </a:r>
            <a:endParaRPr lang="ru-RU" sz="1800" dirty="0"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61D319-7BDC-D35C-BB5F-4ECE0E0FBC0B}"/>
              </a:ext>
            </a:extLst>
          </p:cNvPr>
          <p:cNvSpPr txBox="1"/>
          <p:nvPr/>
        </p:nvSpPr>
        <p:spPr>
          <a:xfrm>
            <a:off x="4792265" y="4620308"/>
            <a:ext cx="2007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</a:rPr>
              <a:t>- Структура БД</a:t>
            </a:r>
          </a:p>
          <a:p>
            <a:r>
              <a:rPr lang="ru-RU" sz="1800" dirty="0">
                <a:solidFill>
                  <a:schemeClr val="tx1"/>
                </a:solidFill>
              </a:rPr>
              <a:t>- Данные таблиц</a:t>
            </a:r>
            <a:endParaRPr lang="ru-RU" sz="1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253A3E-66F5-BE61-1948-9C3CEB45F8D6}"/>
              </a:ext>
            </a:extLst>
          </p:cNvPr>
          <p:cNvSpPr txBox="1"/>
          <p:nvPr/>
        </p:nvSpPr>
        <p:spPr>
          <a:xfrm>
            <a:off x="4491037" y="4102731"/>
            <a:ext cx="2609850" cy="369332"/>
          </a:xfrm>
          <a:prstGeom prst="rect">
            <a:avLst/>
          </a:prstGeom>
          <a:solidFill>
            <a:schemeClr val="bg1">
              <a:lumMod val="1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</a:rPr>
              <a:t>Файлы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68D132-06B1-9725-4DC5-229232210288}"/>
              </a:ext>
            </a:extLst>
          </p:cNvPr>
          <p:cNvSpPr txBox="1"/>
          <p:nvPr/>
        </p:nvSpPr>
        <p:spPr>
          <a:xfrm>
            <a:off x="3850842" y="2471196"/>
            <a:ext cx="1359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highlight>
                  <a:srgbClr val="DA3603"/>
                </a:highlight>
                <a:latin typeface="+mn-lt"/>
              </a:rPr>
              <a:t>Экспорт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E923ED-450C-7CAB-F64A-CDC2A1C2E3FD}"/>
              </a:ext>
            </a:extLst>
          </p:cNvPr>
          <p:cNvSpPr txBox="1"/>
          <p:nvPr/>
        </p:nvSpPr>
        <p:spPr>
          <a:xfrm>
            <a:off x="6472238" y="2491307"/>
            <a:ext cx="13593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highlight>
                  <a:srgbClr val="800080"/>
                </a:highlight>
                <a:latin typeface="+mn-lt"/>
              </a:rPr>
              <a:t>Импорт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41685A-341F-8577-7947-EA6346A5EC70}"/>
              </a:ext>
            </a:extLst>
          </p:cNvPr>
          <p:cNvSpPr txBox="1"/>
          <p:nvPr/>
        </p:nvSpPr>
        <p:spPr>
          <a:xfrm>
            <a:off x="486641" y="6003885"/>
            <a:ext cx="9447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i="1" dirty="0">
                <a:solidFill>
                  <a:schemeClr val="tx1"/>
                </a:solidFill>
                <a:latin typeface="+mn-lt"/>
              </a:rPr>
              <a:t>Экспорт =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dump 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(«дамп» то, что делает утилита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PostgreSQL </a:t>
            </a:r>
            <a:r>
              <a:rPr lang="en-US" sz="1800" i="1" dirty="0" err="1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pg_dump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)</a:t>
            </a:r>
          </a:p>
          <a:p>
            <a:r>
              <a:rPr lang="ru-RU" sz="1800" i="1" dirty="0">
                <a:solidFill>
                  <a:schemeClr val="tx1"/>
                </a:solidFill>
                <a:latin typeface="+mn-lt"/>
              </a:rPr>
              <a:t>Импорт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= restore 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(«</a:t>
            </a:r>
            <a:r>
              <a:rPr lang="ru-RU" sz="1800" i="1" dirty="0" err="1">
                <a:solidFill>
                  <a:schemeClr val="tx1"/>
                </a:solidFill>
                <a:latin typeface="+mn-lt"/>
              </a:rPr>
              <a:t>рестор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» то, что делает утилита </a:t>
            </a:r>
            <a:r>
              <a:rPr lang="en-US" sz="1800" i="1" dirty="0">
                <a:solidFill>
                  <a:schemeClr val="tx1"/>
                </a:solidFill>
                <a:latin typeface="+mn-lt"/>
              </a:rPr>
              <a:t>PostgreSQL </a:t>
            </a:r>
            <a:r>
              <a:rPr lang="en-US" sz="1800" i="1" dirty="0" err="1">
                <a:solidFill>
                  <a:schemeClr val="bg1"/>
                </a:solidFill>
                <a:highlight>
                  <a:srgbClr val="000000"/>
                </a:highlight>
                <a:latin typeface="+mn-lt"/>
              </a:rPr>
              <a:t>pg_restore</a:t>
            </a:r>
            <a:r>
              <a:rPr lang="ru-RU" sz="1800" i="1" dirty="0">
                <a:solidFill>
                  <a:schemeClr val="tx1"/>
                </a:solidFill>
                <a:latin typeface="+mn-lt"/>
              </a:rPr>
              <a:t>)</a:t>
            </a:r>
            <a:endParaRPr lang="ru-RU" sz="18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15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2100250" y="2214325"/>
            <a:ext cx="6910400" cy="213860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Создание таблицы-источника</a:t>
            </a: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1" dirty="0" err="1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create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b="1" dirty="0" err="1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table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ru-RU" sz="1800" dirty="0" err="1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bigserial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ru-RU" sz="1800" dirty="0" err="1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b="1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  </a:t>
            </a:r>
            <a:r>
              <a:rPr lang="ru-RU" sz="1800" dirty="0" err="1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b="1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text</a:t>
            </a:r>
            <a:endParaRPr sz="1800" b="1" dirty="0">
              <a:solidFill>
                <a:srgbClr val="C1AA6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ru-RU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br>
              <a:rPr lang="ru-RU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endParaRPr sz="1800" dirty="0">
              <a:solidFill>
                <a:schemeClr val="dk1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</a:t>
            </a:r>
            <a:r>
              <a:rPr lang="ru-RU" dirty="0">
                <a:solidFill>
                  <a:schemeClr val="dk1"/>
                </a:solidFill>
              </a:rPr>
              <a:t> 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[1]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2100249" y="4531775"/>
            <a:ext cx="6910399" cy="1900475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id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 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| </a:t>
            </a:r>
            <a:r>
              <a:rPr lang="ru-RU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----+---------+-------</a:t>
            </a: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(0 строк)</a:t>
            </a:r>
            <a:endParaRPr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2050100" y="1688975"/>
            <a:ext cx="6960548" cy="37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Создание таблицы содержащей конфиденциальные данные: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091063"/>
            <a:ext cx="7958151" cy="1966588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Наполнение таблицы-источника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insert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into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B788D3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email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00B8B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login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'user'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|| </a:t>
            </a:r>
            <a:r>
              <a:rPr lang="en-US" sz="1800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generate_series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1001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1020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|| </a:t>
            </a:r>
            <a:r>
              <a:rPr lang="en-US" sz="1800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'@example.com'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'user'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|| </a:t>
            </a:r>
            <a:r>
              <a:rPr lang="en-US" sz="1800" dirty="0" err="1">
                <a:solidFill>
                  <a:srgbClr val="C1AA6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generate_series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1001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, </a:t>
            </a:r>
            <a:r>
              <a:rPr lang="en-US" sz="1800" dirty="0">
                <a:solidFill>
                  <a:srgbClr val="C0C0C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1020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  <a:b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b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</a:br>
            <a:endParaRPr lang="en-US" sz="1800" dirty="0">
              <a:solidFill>
                <a:srgbClr val="EECC64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rgbClr val="669768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2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881176" y="4245393"/>
            <a:ext cx="7958150" cy="2426150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pg_bootcamp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=# select * from users;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id |		email	  |  login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----+----------------------+----------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1 | user1001@example.com | 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2 | user1002@example.com | 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 3 | user1003@example.com | 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588119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Наполнение таблицы конфиденциальными данными: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33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1"/>
          <p:cNvSpPr txBox="1"/>
          <p:nvPr/>
        </p:nvSpPr>
        <p:spPr>
          <a:xfrm>
            <a:off x="1881175" y="2091063"/>
            <a:ext cx="7958151" cy="1966588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-- из таблицы-источника в </a:t>
            </a:r>
            <a:r>
              <a:rPr lang="en-US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 </a:t>
            </a:r>
            <a:r>
              <a:rPr lang="ru-RU" sz="1800" dirty="0">
                <a:solidFill>
                  <a:srgbClr val="669768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файл (без маскирования)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copy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(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select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*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	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from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9E9E9E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users</a:t>
            </a: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)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to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'/</a:t>
            </a:r>
            <a:r>
              <a:rPr lang="en-US" sz="1800" b="1" dirty="0" err="1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AC580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/users.csv'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with</a:t>
            </a: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 dirty="0">
                <a:solidFill>
                  <a:srgbClr val="739ECA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csv</a:t>
            </a:r>
            <a:r>
              <a:rPr lang="en-US" sz="1800" dirty="0">
                <a:solidFill>
                  <a:srgbClr val="EECC64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;</a:t>
            </a:r>
          </a:p>
        </p:txBody>
      </p:sp>
      <p:sp>
        <p:nvSpPr>
          <p:cNvPr id="280" name="Google Shape;280;p31"/>
          <p:cNvSpPr txBox="1">
            <a:spLocks noGrp="1"/>
          </p:cNvSpPr>
          <p:nvPr>
            <p:ph type="title"/>
          </p:nvPr>
        </p:nvSpPr>
        <p:spPr>
          <a:xfrm>
            <a:off x="442900" y="759600"/>
            <a:ext cx="11306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 dirty="0">
                <a:solidFill>
                  <a:schemeClr val="dk1"/>
                </a:solidFill>
              </a:rPr>
              <a:t>Иллюстрация процесса командами </a:t>
            </a:r>
            <a:r>
              <a:rPr lang="en-US" dirty="0">
                <a:solidFill>
                  <a:schemeClr val="dk1"/>
                </a:solidFill>
              </a:rPr>
              <a:t>SQL </a:t>
            </a:r>
            <a:r>
              <a:rPr lang="ru-RU" dirty="0">
                <a:solidFill>
                  <a:schemeClr val="dk1"/>
                </a:solidFill>
              </a:rPr>
              <a:t>– </a:t>
            </a:r>
            <a:r>
              <a:rPr lang="ru-RU" dirty="0">
                <a:solidFill>
                  <a:schemeClr val="bg1"/>
                </a:solidFill>
                <a:highlight>
                  <a:srgbClr val="DA3603"/>
                </a:highlight>
              </a:rPr>
              <a:t>Экспорт</a:t>
            </a:r>
            <a:r>
              <a:rPr lang="ru-RU" dirty="0">
                <a:solidFill>
                  <a:schemeClr val="dk1"/>
                </a:solidFill>
              </a:rPr>
              <a:t> </a:t>
            </a:r>
            <a:r>
              <a:rPr lang="en-US" dirty="0">
                <a:solidFill>
                  <a:schemeClr val="dk1"/>
                </a:solidFill>
              </a:rPr>
              <a:t>[</a:t>
            </a:r>
            <a:r>
              <a:rPr lang="ru-RU" dirty="0">
                <a:solidFill>
                  <a:schemeClr val="dk1"/>
                </a:solidFill>
              </a:rPr>
              <a:t>3</a:t>
            </a:r>
            <a:r>
              <a:rPr lang="en-US" dirty="0">
                <a:solidFill>
                  <a:schemeClr val="dk1"/>
                </a:solidFill>
              </a:rPr>
              <a:t>]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82" name="Google Shape;282;p31"/>
          <p:cNvSpPr txBox="1"/>
          <p:nvPr/>
        </p:nvSpPr>
        <p:spPr>
          <a:xfrm>
            <a:off x="1881176" y="4245393"/>
            <a:ext cx="7958150" cy="2231607"/>
          </a:xfrm>
          <a:prstGeom prst="rect">
            <a:avLst/>
          </a:prstGeom>
          <a:solidFill>
            <a:srgbClr val="08080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$ cat /</a:t>
            </a:r>
            <a:r>
              <a:rPr lang="en-US" sz="1800" b="1" dirty="0" err="1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tmp</a:t>
            </a:r>
            <a:r>
              <a:rPr lang="en-US" sz="1800" b="1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/users.csv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1,user1001@example.com,user1001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2,user1002@example.com,user1002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3,user1003@example.com,user1003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4,user1004@example.com,user1004</a:t>
            </a:r>
            <a:endParaRPr lang="ru-RU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>
                <a:solidFill>
                  <a:srgbClr val="CCCCCC"/>
                </a:solidFill>
                <a:latin typeface="Consolas" panose="020B0609020204030204" pitchFamily="49" charset="0"/>
                <a:ea typeface="Courier New"/>
                <a:cs typeface="Courier New"/>
                <a:sym typeface="Courier New"/>
              </a:rPr>
              <a:t>...</a:t>
            </a:r>
            <a:endParaRPr lang="en-US" sz="1800" dirty="0">
              <a:solidFill>
                <a:srgbClr val="CCCCCC"/>
              </a:solidFill>
              <a:latin typeface="Consolas" panose="020B0609020204030204" pitchFamily="49" charset="0"/>
              <a:ea typeface="Courier New"/>
              <a:cs typeface="Courier New"/>
              <a:sym typeface="Courier New"/>
            </a:endParaRPr>
          </a:p>
        </p:txBody>
      </p:sp>
      <p:sp>
        <p:nvSpPr>
          <p:cNvPr id="2" name="Google Shape;280;p31">
            <a:extLst>
              <a:ext uri="{FF2B5EF4-FFF2-40B4-BE49-F238E27FC236}">
                <a16:creationId xmlns:a16="http://schemas.microsoft.com/office/drawing/2014/main" id="{04857B8C-AFC3-7C9B-ADE4-59FA81D8FB35}"/>
              </a:ext>
            </a:extLst>
          </p:cNvPr>
          <p:cNvSpPr txBox="1">
            <a:spLocks/>
          </p:cNvSpPr>
          <p:nvPr/>
        </p:nvSpPr>
        <p:spPr>
          <a:xfrm>
            <a:off x="1881175" y="1588119"/>
            <a:ext cx="7958150" cy="372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dk1"/>
              </a:buClr>
              <a:buSzPct val="100000"/>
            </a:pPr>
            <a:r>
              <a:rPr lang="ru-RU" sz="1800" dirty="0">
                <a:solidFill>
                  <a:schemeClr val="dk1"/>
                </a:solidFill>
              </a:rPr>
              <a:t>Экспорт данных «как есть»:</a:t>
            </a:r>
          </a:p>
          <a:p>
            <a:pPr>
              <a:buClr>
                <a:schemeClr val="dk1"/>
              </a:buClr>
              <a:buSzPct val="100000"/>
            </a:pPr>
            <a:endParaRPr lang="ru-RU" sz="1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60296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Custom 6">
      <a:dk1>
        <a:srgbClr val="000000"/>
      </a:dk1>
      <a:lt1>
        <a:srgbClr val="F2F2F2"/>
      </a:lt1>
      <a:dk2>
        <a:srgbClr val="CECECE"/>
      </a:dk2>
      <a:lt2>
        <a:srgbClr val="797979"/>
      </a:lt2>
      <a:accent1>
        <a:srgbClr val="FC5C2B"/>
      </a:accent1>
      <a:accent2>
        <a:srgbClr val="CC3B03"/>
      </a:accent2>
      <a:accent3>
        <a:srgbClr val="00B0F0"/>
      </a:accent3>
      <a:accent4>
        <a:srgbClr val="0070C0"/>
      </a:accent4>
      <a:accent5>
        <a:srgbClr val="7030A0"/>
      </a:accent5>
      <a:accent6>
        <a:srgbClr val="C00000"/>
      </a:accent6>
      <a:hlink>
        <a:srgbClr val="FC5C2B"/>
      </a:hlink>
      <a:folHlink>
        <a:srgbClr val="CC3B0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1471</Words>
  <Application>Microsoft Office PowerPoint</Application>
  <PresentationFormat>Широкоэкранный</PresentationFormat>
  <Paragraphs>272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Inter Tight</vt:lpstr>
      <vt:lpstr>Noto Sans Symbols</vt:lpstr>
      <vt:lpstr>Тема Office</vt:lpstr>
      <vt:lpstr>Анонимизация данных с использованием pg_anon</vt:lpstr>
      <vt:lpstr>Немного о нас</vt:lpstr>
      <vt:lpstr>О чем мы расскажем?</vt:lpstr>
      <vt:lpstr>Маскирование. Что это и зачем?</vt:lpstr>
      <vt:lpstr>Области применения  </vt:lpstr>
      <vt:lpstr>Общий процесс </vt:lpstr>
      <vt:lpstr>Иллюстрация процесса командами SQL – Экспорт [1] </vt:lpstr>
      <vt:lpstr>Иллюстрация процесса командами SQL – Экспорт [2] </vt:lpstr>
      <vt:lpstr>Иллюстрация процесса командами SQL – Экспорт [3]</vt:lpstr>
      <vt:lpstr>Иллюстрация процесса командами SQL – Экспорт [4]</vt:lpstr>
      <vt:lpstr>Иллюстрация процесса командами SQL – Экспорт [5] </vt:lpstr>
      <vt:lpstr>Иллюстрация процесса командами SQL – Импорт [1] </vt:lpstr>
      <vt:lpstr>Иллюстрация процесса командами SQL – Импорт [2]</vt:lpstr>
      <vt:lpstr>Автоматизация маскирования   </vt:lpstr>
      <vt:lpstr>Как сделать дамп с маскированием </vt:lpstr>
      <vt:lpstr>Дамп данных БД источника</vt:lpstr>
      <vt:lpstr>Дамп данных БД источника: словарь</vt:lpstr>
      <vt:lpstr>Как сделать восстановление маскированного дампа</vt:lpstr>
      <vt:lpstr>Рестор данных БД в приемник</vt:lpstr>
      <vt:lpstr>Как выполнить сканирование и автоматически создать словарь для дампа</vt:lpstr>
      <vt:lpstr>Автоматическое создание словаря</vt:lpstr>
      <vt:lpstr>Автоматическое создание словаря: мета-словарь</vt:lpstr>
      <vt:lpstr>Практика</vt:lpstr>
      <vt:lpstr>Немного об инициализации</vt:lpstr>
      <vt:lpstr>Безопасность и параллельность</vt:lpstr>
      <vt:lpstr>О чем мы не рассказали </vt:lpstr>
      <vt:lpstr>Дальнейшее развитие </vt:lpstr>
      <vt:lpstr>Спасибо!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Анонимизация данных с использованием pg_anon</dc:title>
  <dc:creator>Max</dc:creator>
  <cp:lastModifiedBy>Max</cp:lastModifiedBy>
  <cp:revision>21</cp:revision>
  <dcterms:modified xsi:type="dcterms:W3CDTF">2024-09-14T19:18:24Z</dcterms:modified>
</cp:coreProperties>
</file>